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charts/chart3.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30" r:id="rId2"/>
  </p:sldMasterIdLst>
  <p:notesMasterIdLst>
    <p:notesMasterId r:id="rId22"/>
  </p:notesMasterIdLst>
  <p:handoutMasterIdLst>
    <p:handoutMasterId r:id="rId23"/>
  </p:handoutMasterIdLst>
  <p:sldIdLst>
    <p:sldId id="736" r:id="rId3"/>
    <p:sldId id="433" r:id="rId4"/>
    <p:sldId id="803" r:id="rId5"/>
    <p:sldId id="804" r:id="rId6"/>
    <p:sldId id="610" r:id="rId7"/>
    <p:sldId id="780" r:id="rId8"/>
    <p:sldId id="627" r:id="rId9"/>
    <p:sldId id="628" r:id="rId10"/>
    <p:sldId id="801" r:id="rId11"/>
    <p:sldId id="797" r:id="rId12"/>
    <p:sldId id="716" r:id="rId13"/>
    <p:sldId id="773" r:id="rId14"/>
    <p:sldId id="772" r:id="rId15"/>
    <p:sldId id="632" r:id="rId16"/>
    <p:sldId id="714" r:id="rId17"/>
    <p:sldId id="776" r:id="rId18"/>
    <p:sldId id="777" r:id="rId19"/>
    <p:sldId id="715" r:id="rId20"/>
    <p:sldId id="802" r:id="rId21"/>
  </p:sldIdLst>
  <p:sldSz cx="12192000" cy="6858000"/>
  <p:notesSz cx="7315200" cy="9601200"/>
  <p:defaultTextStyle>
    <a:defPPr>
      <a:defRPr lang="en-US"/>
    </a:defPPr>
    <a:lvl1pPr marL="0" algn="l" defTabSz="913956" rtl="0" eaLnBrk="1" latinLnBrk="0" hangingPunct="1">
      <a:defRPr sz="1800" kern="1200">
        <a:solidFill>
          <a:schemeClr val="tx1"/>
        </a:solidFill>
        <a:latin typeface="+mn-lt"/>
        <a:ea typeface="+mn-ea"/>
        <a:cs typeface="+mn-cs"/>
      </a:defRPr>
    </a:lvl1pPr>
    <a:lvl2pPr marL="456977" algn="l" defTabSz="913956" rtl="0" eaLnBrk="1" latinLnBrk="0" hangingPunct="1">
      <a:defRPr sz="1800" kern="1200">
        <a:solidFill>
          <a:schemeClr val="tx1"/>
        </a:solidFill>
        <a:latin typeface="+mn-lt"/>
        <a:ea typeface="+mn-ea"/>
        <a:cs typeface="+mn-cs"/>
      </a:defRPr>
    </a:lvl2pPr>
    <a:lvl3pPr marL="913956" algn="l" defTabSz="913956" rtl="0" eaLnBrk="1" latinLnBrk="0" hangingPunct="1">
      <a:defRPr sz="1800" kern="1200">
        <a:solidFill>
          <a:schemeClr val="tx1"/>
        </a:solidFill>
        <a:latin typeface="+mn-lt"/>
        <a:ea typeface="+mn-ea"/>
        <a:cs typeface="+mn-cs"/>
      </a:defRPr>
    </a:lvl3pPr>
    <a:lvl4pPr marL="1370932" algn="l" defTabSz="913956" rtl="0" eaLnBrk="1" latinLnBrk="0" hangingPunct="1">
      <a:defRPr sz="1800" kern="1200">
        <a:solidFill>
          <a:schemeClr val="tx1"/>
        </a:solidFill>
        <a:latin typeface="+mn-lt"/>
        <a:ea typeface="+mn-ea"/>
        <a:cs typeface="+mn-cs"/>
      </a:defRPr>
    </a:lvl4pPr>
    <a:lvl5pPr marL="1827911" algn="l" defTabSz="913956" rtl="0" eaLnBrk="1" latinLnBrk="0" hangingPunct="1">
      <a:defRPr sz="1800" kern="1200">
        <a:solidFill>
          <a:schemeClr val="tx1"/>
        </a:solidFill>
        <a:latin typeface="+mn-lt"/>
        <a:ea typeface="+mn-ea"/>
        <a:cs typeface="+mn-cs"/>
      </a:defRPr>
    </a:lvl5pPr>
    <a:lvl6pPr marL="2284888" algn="l" defTabSz="913956" rtl="0" eaLnBrk="1" latinLnBrk="0" hangingPunct="1">
      <a:defRPr sz="1800" kern="1200">
        <a:solidFill>
          <a:schemeClr val="tx1"/>
        </a:solidFill>
        <a:latin typeface="+mn-lt"/>
        <a:ea typeface="+mn-ea"/>
        <a:cs typeface="+mn-cs"/>
      </a:defRPr>
    </a:lvl6pPr>
    <a:lvl7pPr marL="2741865" algn="l" defTabSz="913956" rtl="0" eaLnBrk="1" latinLnBrk="0" hangingPunct="1">
      <a:defRPr sz="1800" kern="1200">
        <a:solidFill>
          <a:schemeClr val="tx1"/>
        </a:solidFill>
        <a:latin typeface="+mn-lt"/>
        <a:ea typeface="+mn-ea"/>
        <a:cs typeface="+mn-cs"/>
      </a:defRPr>
    </a:lvl7pPr>
    <a:lvl8pPr marL="3198843" algn="l" defTabSz="913956" rtl="0" eaLnBrk="1" latinLnBrk="0" hangingPunct="1">
      <a:defRPr sz="1800" kern="1200">
        <a:solidFill>
          <a:schemeClr val="tx1"/>
        </a:solidFill>
        <a:latin typeface="+mn-lt"/>
        <a:ea typeface="+mn-ea"/>
        <a:cs typeface="+mn-cs"/>
      </a:defRPr>
    </a:lvl8pPr>
    <a:lvl9pPr marL="3655820" algn="l" defTabSz="9139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FSTAD, Thomas" initials="AT" lastIdx="15" clrIdx="0"/>
  <p:cmAuthor id="7" name="Gretchen Luchsinger" initials="GL" lastIdx="1" clrIdx="7">
    <p:extLst/>
  </p:cmAuthor>
  <p:cmAuthor id="1" name="Taliotis Constantinos" initials="TC" lastIdx="1" clrIdx="1">
    <p:extLst/>
  </p:cmAuthor>
  <p:cmAuthor id="2" name="G. Avgerinopoulos" initials="GA" lastIdx="1" clrIdx="2">
    <p:extLst/>
  </p:cmAuthor>
  <p:cmAuthor id="3" name="Holger" initials="H" lastIdx="8" clrIdx="3">
    <p:extLst/>
  </p:cmAuthor>
  <p:cmAuthor id="4" name="mark howells" initials="mh" lastIdx="3" clrIdx="4">
    <p:extLst/>
  </p:cmAuthor>
  <p:cmAuthor id="5" name="Nem Sak" initials="NS" lastIdx="14" clrIdx="5">
    <p:extLst/>
  </p:cmAuthor>
  <p:cmAuthor id="6" name="Casa" initials="C"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9EDF4"/>
    <a:srgbClr val="BA97FF"/>
    <a:srgbClr val="EE8B1E"/>
    <a:srgbClr val="FFC000"/>
    <a:srgbClr val="BFBFBF"/>
    <a:srgbClr val="FF7C80"/>
    <a:srgbClr val="92D050"/>
    <a:srgbClr val="34B7BE"/>
    <a:srgbClr val="51C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1" autoAdjust="0"/>
    <p:restoredTop sz="90323" autoAdjust="0"/>
  </p:normalViewPr>
  <p:slideViewPr>
    <p:cSldViewPr snapToGrid="0">
      <p:cViewPr varScale="1">
        <p:scale>
          <a:sx n="101" d="100"/>
          <a:sy n="101" d="100"/>
        </p:scale>
        <p:origin x="896" y="192"/>
      </p:cViewPr>
      <p:guideLst>
        <p:guide orient="horz" pos="2160"/>
        <p:guide pos="3840"/>
      </p:guideLst>
    </p:cSldViewPr>
  </p:slideViewPr>
  <p:outlineViewPr>
    <p:cViewPr>
      <p:scale>
        <a:sx n="33" d="100"/>
        <a:sy n="33" d="100"/>
      </p:scale>
      <p:origin x="0" y="-9282"/>
    </p:cViewPr>
  </p:outlineViewPr>
  <p:notesTextViewPr>
    <p:cViewPr>
      <p:scale>
        <a:sx n="100" d="100"/>
        <a:sy n="100" d="100"/>
      </p:scale>
      <p:origin x="0" y="0"/>
    </p:cViewPr>
  </p:notesTextViewPr>
  <p:sorterViewPr>
    <p:cViewPr varScale="1">
      <p:scale>
        <a:sx n="100" d="100"/>
        <a:sy n="100" d="100"/>
      </p:scale>
      <p:origin x="0" y="-4104"/>
    </p:cViewPr>
  </p:sorterViewPr>
  <p:notesViewPr>
    <p:cSldViewPr snapToGrid="0">
      <p:cViewPr>
        <p:scale>
          <a:sx n="169" d="100"/>
          <a:sy n="169" d="100"/>
        </p:scale>
        <p:origin x="1248" y="-561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tinezma\Downloads\forries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tinezma\Downloads\forries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e-a25a\PESS\Users\Andres\Land%20u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manualLayout>
          <c:layoutTarget val="inner"/>
          <c:xMode val="edge"/>
          <c:yMode val="edge"/>
          <c:x val="0.118966841968054"/>
          <c:y val="0.34724051502056802"/>
          <c:w val="0.87136357786428598"/>
          <c:h val="0.40296761351323701"/>
        </c:manualLayout>
      </c:layout>
      <c:stockChart>
        <c:ser>
          <c:idx val="0"/>
          <c:order val="0"/>
          <c:tx>
            <c:strRef>
              <c:f>Results!$B$1</c:f>
              <c:strCache>
                <c:ptCount val="1"/>
                <c:pt idx="0">
                  <c:v>Low</c:v>
                </c:pt>
              </c:strCache>
            </c:strRef>
          </c:tx>
          <c:spPr>
            <a:ln w="47625">
              <a:noFill/>
            </a:ln>
          </c:spPr>
          <c:marker>
            <c:symbol val="none"/>
          </c:marker>
          <c:cat>
            <c:strRef>
              <c:f>Results!$A$2:$A$9</c:f>
              <c:strCache>
                <c:ptCount val="8"/>
                <c:pt idx="0">
                  <c:v>COAL</c:v>
                </c:pt>
                <c:pt idx="1">
                  <c:v>NUCLEAR</c:v>
                </c:pt>
                <c:pt idx="2">
                  <c:v>GAS</c:v>
                </c:pt>
                <c:pt idx="3">
                  <c:v>PV</c:v>
                </c:pt>
                <c:pt idx="4">
                  <c:v>SOLAR THERMAL</c:v>
                </c:pt>
                <c:pt idx="5">
                  <c:v>WIND</c:v>
                </c:pt>
                <c:pt idx="6">
                  <c:v>HYDRO</c:v>
                </c:pt>
                <c:pt idx="7">
                  <c:v>BIOMASS</c:v>
                </c:pt>
              </c:strCache>
            </c:strRef>
          </c:cat>
          <c:val>
            <c:numRef>
              <c:f>Results!$B$2:$B$9</c:f>
              <c:numCache>
                <c:formatCode>General</c:formatCode>
                <c:ptCount val="8"/>
                <c:pt idx="0" formatCode="0.00">
                  <c:v>57.25076923076923</c:v>
                </c:pt>
                <c:pt idx="1">
                  <c:v>90</c:v>
                </c:pt>
                <c:pt idx="2">
                  <c:v>265</c:v>
                </c:pt>
                <c:pt idx="3">
                  <c:v>164</c:v>
                </c:pt>
                <c:pt idx="4">
                  <c:v>366</c:v>
                </c:pt>
                <c:pt idx="5">
                  <c:v>1030</c:v>
                </c:pt>
                <c:pt idx="6">
                  <c:v>3</c:v>
                </c:pt>
                <c:pt idx="7">
                  <c:v>12159.6</c:v>
                </c:pt>
              </c:numCache>
            </c:numRef>
          </c:val>
          <c:smooth val="0"/>
          <c:extLst>
            <c:ext xmlns:c16="http://schemas.microsoft.com/office/drawing/2014/chart" uri="{C3380CC4-5D6E-409C-BE32-E72D297353CC}">
              <c16:uniqueId val="{00000000-4A8C-4D34-A534-C3979FC37B6C}"/>
            </c:ext>
          </c:extLst>
        </c:ser>
        <c:ser>
          <c:idx val="1"/>
          <c:order val="1"/>
          <c:tx>
            <c:strRef>
              <c:f>Results!$C$1</c:f>
              <c:strCache>
                <c:ptCount val="1"/>
                <c:pt idx="0">
                  <c:v>High</c:v>
                </c:pt>
              </c:strCache>
            </c:strRef>
          </c:tx>
          <c:spPr>
            <a:ln w="47625">
              <a:noFill/>
            </a:ln>
          </c:spPr>
          <c:marker>
            <c:symbol val="none"/>
          </c:marker>
          <c:cat>
            <c:strRef>
              <c:f>Results!$A$2:$A$9</c:f>
              <c:strCache>
                <c:ptCount val="8"/>
                <c:pt idx="0">
                  <c:v>COAL</c:v>
                </c:pt>
                <c:pt idx="1">
                  <c:v>NUCLEAR</c:v>
                </c:pt>
                <c:pt idx="2">
                  <c:v>GAS</c:v>
                </c:pt>
                <c:pt idx="3">
                  <c:v>PV</c:v>
                </c:pt>
                <c:pt idx="4">
                  <c:v>SOLAR THERMAL</c:v>
                </c:pt>
                <c:pt idx="5">
                  <c:v>WIND</c:v>
                </c:pt>
                <c:pt idx="6">
                  <c:v>HYDRO</c:v>
                </c:pt>
                <c:pt idx="7">
                  <c:v>BIOMASS</c:v>
                </c:pt>
              </c:strCache>
            </c:strRef>
          </c:cat>
          <c:val>
            <c:numRef>
              <c:f>Results!$C$2:$C$9</c:f>
              <c:numCache>
                <c:formatCode>General</c:formatCode>
                <c:ptCount val="8"/>
                <c:pt idx="0" formatCode="0.00">
                  <c:v>877.75076923076915</c:v>
                </c:pt>
                <c:pt idx="1">
                  <c:v>100</c:v>
                </c:pt>
                <c:pt idx="2">
                  <c:v>310</c:v>
                </c:pt>
                <c:pt idx="3">
                  <c:v>549</c:v>
                </c:pt>
                <c:pt idx="4">
                  <c:v>552</c:v>
                </c:pt>
                <c:pt idx="5">
                  <c:v>3230</c:v>
                </c:pt>
                <c:pt idx="6">
                  <c:v>25000</c:v>
                </c:pt>
                <c:pt idx="7">
                  <c:v>23199.599999999991</c:v>
                </c:pt>
              </c:numCache>
            </c:numRef>
          </c:val>
          <c:smooth val="0"/>
          <c:extLst>
            <c:ext xmlns:c16="http://schemas.microsoft.com/office/drawing/2014/chart" uri="{C3380CC4-5D6E-409C-BE32-E72D297353CC}">
              <c16:uniqueId val="{00000001-4A8C-4D34-A534-C3979FC37B6C}"/>
            </c:ext>
          </c:extLst>
        </c:ser>
        <c:dLbls>
          <c:showLegendKey val="0"/>
          <c:showVal val="0"/>
          <c:showCatName val="0"/>
          <c:showSerName val="0"/>
          <c:showPercent val="0"/>
          <c:showBubbleSize val="0"/>
        </c:dLbls>
        <c:hiLowLines/>
        <c:upDownBars>
          <c:gapWidth val="30"/>
          <c:upBars>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w="6350"/>
            </c:spPr>
          </c:upBars>
          <c:downBars/>
        </c:upDownBars>
        <c:axId val="-231446224"/>
        <c:axId val="-144983440"/>
      </c:stockChart>
      <c:catAx>
        <c:axId val="-231446224"/>
        <c:scaling>
          <c:orientation val="minMax"/>
        </c:scaling>
        <c:delete val="0"/>
        <c:axPos val="b"/>
        <c:numFmt formatCode="General" sourceLinked="0"/>
        <c:majorTickMark val="out"/>
        <c:minorTickMark val="none"/>
        <c:tickLblPos val="nextTo"/>
        <c:spPr>
          <a:ln>
            <a:solidFill>
              <a:schemeClr val="bg1">
                <a:lumMod val="50000"/>
              </a:schemeClr>
            </a:solidFill>
          </a:ln>
        </c:spPr>
        <c:txPr>
          <a:bodyPr rot="0"/>
          <a:lstStyle/>
          <a:p>
            <a:pPr>
              <a:defRPr/>
            </a:pPr>
            <a:endParaRPr lang="en-US"/>
          </a:p>
        </c:txPr>
        <c:crossAx val="-144983440"/>
        <c:crosses val="autoZero"/>
        <c:auto val="0"/>
        <c:lblAlgn val="ctr"/>
        <c:lblOffset val="100"/>
        <c:noMultiLvlLbl val="0"/>
      </c:catAx>
      <c:valAx>
        <c:axId val="-144983440"/>
        <c:scaling>
          <c:orientation val="minMax"/>
          <c:max val="4000"/>
        </c:scaling>
        <c:delete val="0"/>
        <c:axPos val="l"/>
        <c:majorGridlines>
          <c:spPr>
            <a:ln>
              <a:solidFill>
                <a:schemeClr val="bg1">
                  <a:lumMod val="50000"/>
                </a:schemeClr>
              </a:solidFill>
            </a:ln>
          </c:spPr>
        </c:majorGridlines>
        <c:title>
          <c:tx>
            <c:rich>
              <a:bodyPr rot="-5400000" vert="horz"/>
              <a:lstStyle/>
              <a:p>
                <a:pPr>
                  <a:defRPr/>
                </a:pPr>
                <a:r>
                  <a:rPr lang="en-GB" sz="1600" b="0" dirty="0"/>
                  <a:t>Land transformation (m2/GWh</a:t>
                </a:r>
                <a:r>
                  <a:rPr lang="en-GB" dirty="0"/>
                  <a:t>)</a:t>
                </a:r>
              </a:p>
            </c:rich>
          </c:tx>
          <c:layout>
            <c:manualLayout>
              <c:xMode val="edge"/>
              <c:yMode val="edge"/>
              <c:x val="4.0808173432055903E-3"/>
              <c:y val="9.8878432359755894E-2"/>
            </c:manualLayout>
          </c:layout>
          <c:overlay val="0"/>
        </c:title>
        <c:numFmt formatCode="0" sourceLinked="0"/>
        <c:majorTickMark val="out"/>
        <c:minorTickMark val="none"/>
        <c:tickLblPos val="nextTo"/>
        <c:spPr>
          <a:ln>
            <a:solidFill>
              <a:schemeClr val="bg1">
                <a:lumMod val="50000"/>
              </a:schemeClr>
            </a:solidFill>
          </a:ln>
        </c:spPr>
        <c:crossAx val="-231446224"/>
        <c:crosses val="autoZero"/>
        <c:crossBetween val="between"/>
      </c:valAx>
      <c:spPr>
        <a:noFill/>
        <a:ln>
          <a:solidFill>
            <a:schemeClr val="bg1">
              <a:lumMod val="50000"/>
            </a:schemeClr>
          </a:solidFill>
        </a:ln>
      </c:spPr>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8.6145790989621704E-2"/>
          <c:y val="0.14931153743474601"/>
          <c:w val="0.82979485507899597"/>
          <c:h val="0.79616509250256495"/>
        </c:manualLayout>
      </c:layout>
      <c:stockChart>
        <c:ser>
          <c:idx val="0"/>
          <c:order val="0"/>
          <c:tx>
            <c:strRef>
              <c:f>Results!$B$1</c:f>
              <c:strCache>
                <c:ptCount val="1"/>
                <c:pt idx="0">
                  <c:v>Low</c:v>
                </c:pt>
              </c:strCache>
            </c:strRef>
          </c:tx>
          <c:spPr>
            <a:ln w="47625">
              <a:noFill/>
            </a:ln>
          </c:spPr>
          <c:marker>
            <c:symbol val="none"/>
          </c:marker>
          <c:cat>
            <c:strRef>
              <c:f>Results!$A$2:$A$9</c:f>
              <c:strCache>
                <c:ptCount val="8"/>
                <c:pt idx="0">
                  <c:v>COAL</c:v>
                </c:pt>
                <c:pt idx="1">
                  <c:v>NUCLEAR</c:v>
                </c:pt>
                <c:pt idx="2">
                  <c:v>GAS</c:v>
                </c:pt>
                <c:pt idx="3">
                  <c:v>PV</c:v>
                </c:pt>
                <c:pt idx="4">
                  <c:v>SOLAR THERMAL</c:v>
                </c:pt>
                <c:pt idx="5">
                  <c:v>WIND</c:v>
                </c:pt>
                <c:pt idx="6">
                  <c:v>HYDRO</c:v>
                </c:pt>
                <c:pt idx="7">
                  <c:v>BIOMASS</c:v>
                </c:pt>
              </c:strCache>
            </c:strRef>
          </c:cat>
          <c:val>
            <c:numRef>
              <c:f>Results!$B$2:$B$9</c:f>
              <c:numCache>
                <c:formatCode>General</c:formatCode>
                <c:ptCount val="8"/>
                <c:pt idx="0" formatCode="0.00">
                  <c:v>57.25076923076923</c:v>
                </c:pt>
                <c:pt idx="1">
                  <c:v>90</c:v>
                </c:pt>
                <c:pt idx="2">
                  <c:v>265</c:v>
                </c:pt>
                <c:pt idx="3">
                  <c:v>164</c:v>
                </c:pt>
                <c:pt idx="4">
                  <c:v>366</c:v>
                </c:pt>
                <c:pt idx="5">
                  <c:v>1030</c:v>
                </c:pt>
                <c:pt idx="6">
                  <c:v>3</c:v>
                </c:pt>
                <c:pt idx="7">
                  <c:v>12159.6</c:v>
                </c:pt>
              </c:numCache>
            </c:numRef>
          </c:val>
          <c:smooth val="0"/>
          <c:extLst>
            <c:ext xmlns:c16="http://schemas.microsoft.com/office/drawing/2014/chart" uri="{C3380CC4-5D6E-409C-BE32-E72D297353CC}">
              <c16:uniqueId val="{00000000-2190-4917-914A-5957E5BAC10F}"/>
            </c:ext>
          </c:extLst>
        </c:ser>
        <c:ser>
          <c:idx val="1"/>
          <c:order val="1"/>
          <c:tx>
            <c:strRef>
              <c:f>Results!$C$1</c:f>
              <c:strCache>
                <c:ptCount val="1"/>
                <c:pt idx="0">
                  <c:v>High</c:v>
                </c:pt>
              </c:strCache>
            </c:strRef>
          </c:tx>
          <c:spPr>
            <a:ln w="47625">
              <a:noFill/>
            </a:ln>
          </c:spPr>
          <c:marker>
            <c:symbol val="none"/>
          </c:marker>
          <c:cat>
            <c:strRef>
              <c:f>Results!$A$2:$A$9</c:f>
              <c:strCache>
                <c:ptCount val="8"/>
                <c:pt idx="0">
                  <c:v>COAL</c:v>
                </c:pt>
                <c:pt idx="1">
                  <c:v>NUCLEAR</c:v>
                </c:pt>
                <c:pt idx="2">
                  <c:v>GAS</c:v>
                </c:pt>
                <c:pt idx="3">
                  <c:v>PV</c:v>
                </c:pt>
                <c:pt idx="4">
                  <c:v>SOLAR THERMAL</c:v>
                </c:pt>
                <c:pt idx="5">
                  <c:v>WIND</c:v>
                </c:pt>
                <c:pt idx="6">
                  <c:v>HYDRO</c:v>
                </c:pt>
                <c:pt idx="7">
                  <c:v>BIOMASS</c:v>
                </c:pt>
              </c:strCache>
            </c:strRef>
          </c:cat>
          <c:val>
            <c:numRef>
              <c:f>Results!$C$2:$C$9</c:f>
              <c:numCache>
                <c:formatCode>General</c:formatCode>
                <c:ptCount val="8"/>
                <c:pt idx="0" formatCode="0.00">
                  <c:v>877.75076923076915</c:v>
                </c:pt>
                <c:pt idx="1">
                  <c:v>100</c:v>
                </c:pt>
                <c:pt idx="2">
                  <c:v>310</c:v>
                </c:pt>
                <c:pt idx="3">
                  <c:v>549</c:v>
                </c:pt>
                <c:pt idx="4">
                  <c:v>552</c:v>
                </c:pt>
                <c:pt idx="5">
                  <c:v>3230</c:v>
                </c:pt>
                <c:pt idx="6">
                  <c:v>25000</c:v>
                </c:pt>
                <c:pt idx="7">
                  <c:v>23199.599999999991</c:v>
                </c:pt>
              </c:numCache>
            </c:numRef>
          </c:val>
          <c:smooth val="0"/>
          <c:extLst>
            <c:ext xmlns:c16="http://schemas.microsoft.com/office/drawing/2014/chart" uri="{C3380CC4-5D6E-409C-BE32-E72D297353CC}">
              <c16:uniqueId val="{00000001-2190-4917-914A-5957E5BAC10F}"/>
            </c:ext>
          </c:extLst>
        </c:ser>
        <c:dLbls>
          <c:showLegendKey val="0"/>
          <c:showVal val="0"/>
          <c:showCatName val="0"/>
          <c:showSerName val="0"/>
          <c:showPercent val="0"/>
          <c:showBubbleSize val="0"/>
        </c:dLbls>
        <c:upDownBars>
          <c:gapWidth val="30"/>
          <c:upBars>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c:spPr>
          </c:upBars>
          <c:downBars/>
        </c:upDownBars>
        <c:axId val="-97767536"/>
        <c:axId val="-250524960"/>
      </c:stockChart>
      <c:catAx>
        <c:axId val="-97767536"/>
        <c:scaling>
          <c:orientation val="minMax"/>
        </c:scaling>
        <c:delete val="0"/>
        <c:axPos val="b"/>
        <c:numFmt formatCode="@" sourceLinked="0"/>
        <c:majorTickMark val="out"/>
        <c:minorTickMark val="none"/>
        <c:tickLblPos val="nextTo"/>
        <c:spPr>
          <a:ln>
            <a:solidFill>
              <a:schemeClr val="tx1"/>
            </a:solidFill>
          </a:ln>
        </c:spPr>
        <c:txPr>
          <a:bodyPr rot="-3420000"/>
          <a:lstStyle/>
          <a:p>
            <a:pPr>
              <a:defRPr sz="100">
                <a:noFill/>
              </a:defRPr>
            </a:pPr>
            <a:endParaRPr lang="en-US"/>
          </a:p>
        </c:txPr>
        <c:crossAx val="-250524960"/>
        <c:crossesAt val="10000"/>
        <c:auto val="1"/>
        <c:lblAlgn val="ctr"/>
        <c:lblOffset val="200"/>
        <c:noMultiLvlLbl val="0"/>
      </c:catAx>
      <c:valAx>
        <c:axId val="-250524960"/>
        <c:scaling>
          <c:orientation val="minMax"/>
          <c:max val="30000"/>
          <c:min val="10000"/>
        </c:scaling>
        <c:delete val="0"/>
        <c:axPos val="l"/>
        <c:majorGridlines>
          <c:spPr>
            <a:ln>
              <a:solidFill>
                <a:schemeClr val="bg1">
                  <a:lumMod val="50000"/>
                </a:schemeClr>
              </a:solidFill>
            </a:ln>
          </c:spPr>
        </c:majorGridlines>
        <c:numFmt formatCode="0" sourceLinked="0"/>
        <c:majorTickMark val="out"/>
        <c:minorTickMark val="none"/>
        <c:tickLblPos val="nextTo"/>
        <c:spPr>
          <a:ln>
            <a:solidFill>
              <a:schemeClr val="bg1">
                <a:lumMod val="50000"/>
              </a:schemeClr>
            </a:solidFill>
          </a:ln>
        </c:spPr>
        <c:txPr>
          <a:bodyPr/>
          <a:lstStyle/>
          <a:p>
            <a:pPr>
              <a:defRPr sz="1400"/>
            </a:pPr>
            <a:endParaRPr lang="en-US"/>
          </a:p>
        </c:txPr>
        <c:crossAx val="-97767536"/>
        <c:crosses val="autoZero"/>
        <c:crossBetween val="between"/>
        <c:majorUnit val="5000"/>
        <c:minorUnit val="5000"/>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Results_Biofuels!$B$1</c:f>
              <c:strCache>
                <c:ptCount val="1"/>
                <c:pt idx="0">
                  <c:v>Low</c:v>
                </c:pt>
              </c:strCache>
            </c:strRef>
          </c:tx>
          <c:spPr>
            <a:ln w="28575">
              <a:noFill/>
            </a:ln>
          </c:spPr>
          <c:marker>
            <c:symbol val="none"/>
          </c:marker>
          <c:cat>
            <c:strRef>
              <c:f>Results_Biofuels!$A$2:$A$4</c:f>
              <c:strCache>
                <c:ptCount val="3"/>
                <c:pt idx="0">
                  <c:v>Bio-Ethanol</c:v>
                </c:pt>
                <c:pt idx="1">
                  <c:v>Bio-diesel</c:v>
                </c:pt>
                <c:pt idx="2">
                  <c:v>Bio-Methane</c:v>
                </c:pt>
              </c:strCache>
            </c:strRef>
          </c:cat>
          <c:val>
            <c:numRef>
              <c:f>Results_Biofuels!$B$2:$B$4</c:f>
              <c:numCache>
                <c:formatCode>0.00</c:formatCode>
                <c:ptCount val="3"/>
                <c:pt idx="0">
                  <c:v>89.944234574563765</c:v>
                </c:pt>
                <c:pt idx="1">
                  <c:v>89.490263459335694</c:v>
                </c:pt>
                <c:pt idx="2">
                  <c:v>71.592210767468501</c:v>
                </c:pt>
              </c:numCache>
            </c:numRef>
          </c:val>
          <c:smooth val="0"/>
          <c:extLst>
            <c:ext xmlns:c16="http://schemas.microsoft.com/office/drawing/2014/chart" uri="{C3380CC4-5D6E-409C-BE32-E72D297353CC}">
              <c16:uniqueId val="{00000000-22CF-40D6-BCB1-A455A602D3B8}"/>
            </c:ext>
          </c:extLst>
        </c:ser>
        <c:ser>
          <c:idx val="1"/>
          <c:order val="1"/>
          <c:tx>
            <c:strRef>
              <c:f>Results_Biofuels!$C$1</c:f>
              <c:strCache>
                <c:ptCount val="1"/>
                <c:pt idx="0">
                  <c:v>High</c:v>
                </c:pt>
              </c:strCache>
            </c:strRef>
          </c:tx>
          <c:spPr>
            <a:ln w="28575">
              <a:noFill/>
            </a:ln>
          </c:spPr>
          <c:marker>
            <c:symbol val="none"/>
          </c:marker>
          <c:cat>
            <c:strRef>
              <c:f>Results_Biofuels!$A$2:$A$4</c:f>
              <c:strCache>
                <c:ptCount val="3"/>
                <c:pt idx="0">
                  <c:v>Bio-Ethanol</c:v>
                </c:pt>
                <c:pt idx="1">
                  <c:v>Bio-diesel</c:v>
                </c:pt>
                <c:pt idx="2">
                  <c:v>Bio-Methane</c:v>
                </c:pt>
              </c:strCache>
            </c:strRef>
          </c:cat>
          <c:val>
            <c:numRef>
              <c:f>Results_Biofuels!$C$2:$C$4</c:f>
              <c:numCache>
                <c:formatCode>0.00</c:formatCode>
                <c:ptCount val="3"/>
                <c:pt idx="0">
                  <c:v>169.89466530750931</c:v>
                </c:pt>
                <c:pt idx="1">
                  <c:v>477.2814051164566</c:v>
                </c:pt>
                <c:pt idx="2">
                  <c:v>79.54690085274278</c:v>
                </c:pt>
              </c:numCache>
            </c:numRef>
          </c:val>
          <c:smooth val="0"/>
          <c:extLst>
            <c:ext xmlns:c16="http://schemas.microsoft.com/office/drawing/2014/chart" uri="{C3380CC4-5D6E-409C-BE32-E72D297353CC}">
              <c16:uniqueId val="{00000001-22CF-40D6-BCB1-A455A602D3B8}"/>
            </c:ext>
          </c:extLst>
        </c:ser>
        <c:dLbls>
          <c:showLegendKey val="0"/>
          <c:showVal val="0"/>
          <c:showCatName val="0"/>
          <c:showSerName val="0"/>
          <c:showPercent val="0"/>
          <c:showBubbleSize val="0"/>
        </c:dLbls>
        <c:hiLowLines/>
        <c:upDownBars>
          <c:gapWidth val="150"/>
          <c:upBars>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noFill/>
              </a:ln>
            </c:spPr>
          </c:upBars>
          <c:downBars/>
        </c:upDownBars>
        <c:axId val="-229083536"/>
        <c:axId val="-229370784"/>
      </c:stockChart>
      <c:catAx>
        <c:axId val="-229083536"/>
        <c:scaling>
          <c:orientation val="minMax"/>
        </c:scaling>
        <c:delete val="0"/>
        <c:axPos val="b"/>
        <c:numFmt formatCode="General" sourceLinked="0"/>
        <c:majorTickMark val="out"/>
        <c:minorTickMark val="none"/>
        <c:tickLblPos val="nextTo"/>
        <c:txPr>
          <a:bodyPr/>
          <a:lstStyle/>
          <a:p>
            <a:pPr>
              <a:defRPr sz="1600"/>
            </a:pPr>
            <a:endParaRPr lang="en-US"/>
          </a:p>
        </c:txPr>
        <c:crossAx val="-229370784"/>
        <c:crosses val="autoZero"/>
        <c:auto val="1"/>
        <c:lblAlgn val="ctr"/>
        <c:lblOffset val="100"/>
        <c:noMultiLvlLbl val="0"/>
      </c:catAx>
      <c:valAx>
        <c:axId val="-229370784"/>
        <c:scaling>
          <c:orientation val="minMax"/>
          <c:max val="50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mn-lt"/>
                    <a:ea typeface="+mn-ea"/>
                    <a:cs typeface="+mn-cs"/>
                  </a:defRPr>
                </a:pPr>
                <a:r>
                  <a:rPr lang="en-GB" sz="1600" b="0" i="0" baseline="0" dirty="0">
                    <a:solidFill>
                      <a:schemeClr val="tx1"/>
                    </a:solidFill>
                    <a:effectLst/>
                  </a:rPr>
                  <a:t>Land transformation [m2/GJ]</a:t>
                </a: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mn-lt"/>
                    <a:ea typeface="+mn-ea"/>
                    <a:cs typeface="+mn-cs"/>
                  </a:defRPr>
                </a:pPr>
                <a:endParaRPr lang="en-GB" sz="1600" dirty="0">
                  <a:solidFill>
                    <a:schemeClr val="tx1"/>
                  </a:solidFill>
                  <a:effectLst/>
                </a:endParaRPr>
              </a:p>
            </c:rich>
          </c:tx>
          <c:overlay val="0"/>
        </c:title>
        <c:numFmt formatCode="0" sourceLinked="0"/>
        <c:majorTickMark val="out"/>
        <c:minorTickMark val="none"/>
        <c:tickLblPos val="nextTo"/>
        <c:txPr>
          <a:bodyPr/>
          <a:lstStyle/>
          <a:p>
            <a:pPr>
              <a:defRPr sz="1600"/>
            </a:pPr>
            <a:endParaRPr lang="en-US"/>
          </a:p>
        </c:txPr>
        <c:crossAx val="-229083536"/>
        <c:crosses val="autoZero"/>
        <c:crossBetween val="between"/>
      </c:valAx>
      <c:spPr>
        <a:noFill/>
      </c:spPr>
    </c:plotArea>
    <c:plotVisOnly val="1"/>
    <c:dispBlanksAs val="gap"/>
    <c:showDLblsOverMax val="0"/>
  </c:chart>
  <c:spPr>
    <a:no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5C606-29DF-4489-BF81-45F52052D53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4E0DFAB-E8AC-45A8-8320-AAE97F29798F}">
      <dgm:prSet phldrT="[Text]"/>
      <dgm:spPr>
        <a:solidFill>
          <a:schemeClr val="tx2">
            <a:lumMod val="60000"/>
            <a:lumOff val="40000"/>
          </a:schemeClr>
        </a:solidFill>
      </dgm:spPr>
      <dgm:t>
        <a:bodyPr/>
        <a:lstStyle/>
        <a:p>
          <a:r>
            <a:rPr lang="en-US" dirty="0"/>
            <a:t>Sustainable land use</a:t>
          </a:r>
        </a:p>
      </dgm:t>
    </dgm:pt>
    <dgm:pt modelId="{EF8F02E8-E4CC-4EF5-8F1B-8F1F96649525}" type="parTrans" cxnId="{ECA9B2AF-7C1D-4162-ACB1-514EFC0C741D}">
      <dgm:prSet/>
      <dgm:spPr/>
      <dgm:t>
        <a:bodyPr/>
        <a:lstStyle/>
        <a:p>
          <a:endParaRPr lang="en-US"/>
        </a:p>
      </dgm:t>
    </dgm:pt>
    <dgm:pt modelId="{252268B4-091C-400C-845C-6FD2371130C1}" type="sibTrans" cxnId="{ECA9B2AF-7C1D-4162-ACB1-514EFC0C741D}">
      <dgm:prSet/>
      <dgm:spPr/>
      <dgm:t>
        <a:bodyPr/>
        <a:lstStyle/>
        <a:p>
          <a:endParaRPr lang="en-US"/>
        </a:p>
      </dgm:t>
    </dgm:pt>
    <dgm:pt modelId="{F060AB49-97BD-4C85-89BA-8D69516DBCE1}">
      <dgm:prSet phldrT="[Text]" custT="1"/>
      <dgm:spPr/>
      <dgm:t>
        <a:bodyPr lIns="0" tIns="0" rIns="0" bIns="0"/>
        <a:lstStyle/>
        <a:p>
          <a:r>
            <a:rPr lang="en-US" sz="1800" dirty="0"/>
            <a:t>Productivity</a:t>
          </a:r>
        </a:p>
      </dgm:t>
    </dgm:pt>
    <dgm:pt modelId="{54E6755C-9523-42FE-A105-224AB22EA4A8}" type="parTrans" cxnId="{0CBB718C-6EC1-490A-973C-6D9B3167D21B}">
      <dgm:prSet/>
      <dgm:spPr/>
      <dgm:t>
        <a:bodyPr/>
        <a:lstStyle/>
        <a:p>
          <a:endParaRPr lang="en-US"/>
        </a:p>
      </dgm:t>
    </dgm:pt>
    <dgm:pt modelId="{06042018-3284-4144-A123-8641F6536268}" type="sibTrans" cxnId="{0CBB718C-6EC1-490A-973C-6D9B3167D21B}">
      <dgm:prSet/>
      <dgm:spPr/>
      <dgm:t>
        <a:bodyPr/>
        <a:lstStyle/>
        <a:p>
          <a:endParaRPr lang="en-US"/>
        </a:p>
      </dgm:t>
    </dgm:pt>
    <dgm:pt modelId="{07320898-B762-461F-A284-7C9A384C85AF}">
      <dgm:prSet phldrT="[Text]" custT="1"/>
      <dgm:spPr>
        <a:solidFill>
          <a:srgbClr val="7030A0"/>
        </a:solidFill>
      </dgm:spPr>
      <dgm:t>
        <a:bodyPr lIns="0" tIns="0" rIns="0" bIns="0"/>
        <a:lstStyle/>
        <a:p>
          <a:r>
            <a:rPr lang="en-US" sz="1800" dirty="0"/>
            <a:t>Economic viability</a:t>
          </a:r>
        </a:p>
      </dgm:t>
    </dgm:pt>
    <dgm:pt modelId="{EF9B113B-07B4-4ED7-9CBB-6815B0E7F099}" type="parTrans" cxnId="{43F36122-90EA-4625-87FE-35451AA57612}">
      <dgm:prSet/>
      <dgm:spPr/>
      <dgm:t>
        <a:bodyPr/>
        <a:lstStyle/>
        <a:p>
          <a:endParaRPr lang="en-US"/>
        </a:p>
      </dgm:t>
    </dgm:pt>
    <dgm:pt modelId="{302C3AB9-3715-4DB5-A5E3-FAF4272427E1}" type="sibTrans" cxnId="{43F36122-90EA-4625-87FE-35451AA57612}">
      <dgm:prSet/>
      <dgm:spPr/>
      <dgm:t>
        <a:bodyPr/>
        <a:lstStyle/>
        <a:p>
          <a:endParaRPr lang="en-US"/>
        </a:p>
      </dgm:t>
    </dgm:pt>
    <dgm:pt modelId="{98A3F4C1-1478-411E-B9FE-3B5A41F47103}">
      <dgm:prSet phldrT="[Text]" custT="1"/>
      <dgm:spPr>
        <a:solidFill>
          <a:schemeClr val="bg2">
            <a:lumMod val="75000"/>
          </a:schemeClr>
        </a:solidFill>
      </dgm:spPr>
      <dgm:t>
        <a:bodyPr lIns="0" tIns="0" rIns="0" bIns="0"/>
        <a:lstStyle/>
        <a:p>
          <a:r>
            <a:rPr lang="en-US" sz="1800" dirty="0"/>
            <a:t>Stability and resilience</a:t>
          </a:r>
        </a:p>
      </dgm:t>
    </dgm:pt>
    <dgm:pt modelId="{23F22BCD-3BCA-441A-9D7B-7533E5722C81}" type="parTrans" cxnId="{54406269-E276-46D4-8FB2-28EECD3079A2}">
      <dgm:prSet/>
      <dgm:spPr/>
      <dgm:t>
        <a:bodyPr/>
        <a:lstStyle/>
        <a:p>
          <a:endParaRPr lang="en-US"/>
        </a:p>
      </dgm:t>
    </dgm:pt>
    <dgm:pt modelId="{C4BDCC4A-3C4A-45FD-91C6-7701F1A70BE1}" type="sibTrans" cxnId="{54406269-E276-46D4-8FB2-28EECD3079A2}">
      <dgm:prSet/>
      <dgm:spPr/>
      <dgm:t>
        <a:bodyPr/>
        <a:lstStyle/>
        <a:p>
          <a:endParaRPr lang="en-US"/>
        </a:p>
      </dgm:t>
    </dgm:pt>
    <dgm:pt modelId="{9044F70E-DDE4-43C5-8D51-7C7D4E5EA301}">
      <dgm:prSet phldrT="[Text]" custT="1"/>
      <dgm:spPr>
        <a:solidFill>
          <a:srgbClr val="FF0000"/>
        </a:solidFill>
      </dgm:spPr>
      <dgm:t>
        <a:bodyPr lIns="0" tIns="0" rIns="0" bIns="0"/>
        <a:lstStyle/>
        <a:p>
          <a:r>
            <a:rPr lang="en-US" sz="1800" dirty="0"/>
            <a:t>Protection</a:t>
          </a:r>
        </a:p>
      </dgm:t>
    </dgm:pt>
    <dgm:pt modelId="{4C24BB0F-EC79-4B71-A140-2930F68C6EB7}" type="parTrans" cxnId="{A23DD51C-5882-4DFE-9110-2C2A34CFB629}">
      <dgm:prSet/>
      <dgm:spPr/>
      <dgm:t>
        <a:bodyPr/>
        <a:lstStyle/>
        <a:p>
          <a:endParaRPr lang="en-US"/>
        </a:p>
      </dgm:t>
    </dgm:pt>
    <dgm:pt modelId="{47DEC2F2-677E-4EC2-B2E5-AA94FD888F83}" type="sibTrans" cxnId="{A23DD51C-5882-4DFE-9110-2C2A34CFB629}">
      <dgm:prSet/>
      <dgm:spPr/>
      <dgm:t>
        <a:bodyPr/>
        <a:lstStyle/>
        <a:p>
          <a:endParaRPr lang="en-US"/>
        </a:p>
      </dgm:t>
    </dgm:pt>
    <dgm:pt modelId="{00CE8B12-A5DB-4C08-927A-234123832918}">
      <dgm:prSet phldrT="[Text]" custT="1"/>
      <dgm:spPr>
        <a:solidFill>
          <a:schemeClr val="accent5">
            <a:lumMod val="75000"/>
          </a:schemeClr>
        </a:solidFill>
      </dgm:spPr>
      <dgm:t>
        <a:bodyPr lIns="0" tIns="0" rIns="0" bIns="0"/>
        <a:lstStyle/>
        <a:p>
          <a:r>
            <a:rPr lang="en-US" sz="1800" dirty="0"/>
            <a:t>Acceptable and equitable</a:t>
          </a:r>
        </a:p>
      </dgm:t>
    </dgm:pt>
    <dgm:pt modelId="{DDDAF6BD-59AD-47F3-8713-7FEA25D16ECE}" type="parTrans" cxnId="{E9423C4B-56A2-4BF4-A917-3B651058CD7F}">
      <dgm:prSet/>
      <dgm:spPr/>
      <dgm:t>
        <a:bodyPr/>
        <a:lstStyle/>
        <a:p>
          <a:endParaRPr lang="en-US"/>
        </a:p>
      </dgm:t>
    </dgm:pt>
    <dgm:pt modelId="{2B690B38-16D5-4B0A-83F7-A17357A5A20A}" type="sibTrans" cxnId="{E9423C4B-56A2-4BF4-A917-3B651058CD7F}">
      <dgm:prSet/>
      <dgm:spPr/>
      <dgm:t>
        <a:bodyPr/>
        <a:lstStyle/>
        <a:p>
          <a:endParaRPr lang="en-US"/>
        </a:p>
      </dgm:t>
    </dgm:pt>
    <dgm:pt modelId="{81A29207-38F8-467E-8FD3-CED7578F2C27}" type="pres">
      <dgm:prSet presAssocID="{99C5C606-29DF-4489-BF81-45F52052D532}" presName="Name0" presStyleCnt="0">
        <dgm:presLayoutVars>
          <dgm:chMax val="1"/>
          <dgm:dir/>
          <dgm:animLvl val="ctr"/>
          <dgm:resizeHandles val="exact"/>
        </dgm:presLayoutVars>
      </dgm:prSet>
      <dgm:spPr/>
    </dgm:pt>
    <dgm:pt modelId="{378F4C60-234D-45CA-B0D3-2F9C5995D33A}" type="pres">
      <dgm:prSet presAssocID="{A4E0DFAB-E8AC-45A8-8320-AAE97F29798F}" presName="centerShape" presStyleLbl="node0" presStyleIdx="0" presStyleCnt="1"/>
      <dgm:spPr/>
    </dgm:pt>
    <dgm:pt modelId="{9DFBE2B6-BF80-4FD1-BA53-830E4F9B0431}" type="pres">
      <dgm:prSet presAssocID="{F060AB49-97BD-4C85-89BA-8D69516DBCE1}" presName="node" presStyleLbl="node1" presStyleIdx="0" presStyleCnt="5" custScaleX="110284" custScaleY="110284">
        <dgm:presLayoutVars>
          <dgm:bulletEnabled val="1"/>
        </dgm:presLayoutVars>
      </dgm:prSet>
      <dgm:spPr/>
    </dgm:pt>
    <dgm:pt modelId="{E7444043-1472-45F7-866A-FFFC4D3797FE}" type="pres">
      <dgm:prSet presAssocID="{F060AB49-97BD-4C85-89BA-8D69516DBCE1}" presName="dummy" presStyleCnt="0"/>
      <dgm:spPr/>
    </dgm:pt>
    <dgm:pt modelId="{C61FAD4D-327B-4997-A21B-0DF82C07C722}" type="pres">
      <dgm:prSet presAssocID="{06042018-3284-4144-A123-8641F6536268}" presName="sibTrans" presStyleLbl="sibTrans2D1" presStyleIdx="0" presStyleCnt="5"/>
      <dgm:spPr/>
    </dgm:pt>
    <dgm:pt modelId="{218DA461-94A5-4511-A450-3123E9115EF0}" type="pres">
      <dgm:prSet presAssocID="{07320898-B762-461F-A284-7C9A384C85AF}" presName="node" presStyleLbl="node1" presStyleIdx="1" presStyleCnt="5" custScaleX="110284" custScaleY="110284">
        <dgm:presLayoutVars>
          <dgm:bulletEnabled val="1"/>
        </dgm:presLayoutVars>
      </dgm:prSet>
      <dgm:spPr/>
    </dgm:pt>
    <dgm:pt modelId="{8CFD3982-99F7-49EC-97A8-C96145A68C87}" type="pres">
      <dgm:prSet presAssocID="{07320898-B762-461F-A284-7C9A384C85AF}" presName="dummy" presStyleCnt="0"/>
      <dgm:spPr/>
    </dgm:pt>
    <dgm:pt modelId="{E7359E8F-858D-4111-8A88-6D0C3393F6EB}" type="pres">
      <dgm:prSet presAssocID="{302C3AB9-3715-4DB5-A5E3-FAF4272427E1}" presName="sibTrans" presStyleLbl="sibTrans2D1" presStyleIdx="1" presStyleCnt="5"/>
      <dgm:spPr/>
    </dgm:pt>
    <dgm:pt modelId="{56DB2A20-1AC8-49B8-9FB7-EC77C1ECA512}" type="pres">
      <dgm:prSet presAssocID="{98A3F4C1-1478-411E-B9FE-3B5A41F47103}" presName="node" presStyleLbl="node1" presStyleIdx="2" presStyleCnt="5" custScaleX="110284" custScaleY="110284">
        <dgm:presLayoutVars>
          <dgm:bulletEnabled val="1"/>
        </dgm:presLayoutVars>
      </dgm:prSet>
      <dgm:spPr/>
    </dgm:pt>
    <dgm:pt modelId="{4E439A08-88B1-43C6-A86B-8738088EA06E}" type="pres">
      <dgm:prSet presAssocID="{98A3F4C1-1478-411E-B9FE-3B5A41F47103}" presName="dummy" presStyleCnt="0"/>
      <dgm:spPr/>
    </dgm:pt>
    <dgm:pt modelId="{C8A8BF28-01FE-4788-BCCB-270A26C50145}" type="pres">
      <dgm:prSet presAssocID="{C4BDCC4A-3C4A-45FD-91C6-7701F1A70BE1}" presName="sibTrans" presStyleLbl="sibTrans2D1" presStyleIdx="2" presStyleCnt="5"/>
      <dgm:spPr/>
    </dgm:pt>
    <dgm:pt modelId="{C12E71A0-9882-4BFD-894D-2E82CA3AA260}" type="pres">
      <dgm:prSet presAssocID="{9044F70E-DDE4-43C5-8D51-7C7D4E5EA301}" presName="node" presStyleLbl="node1" presStyleIdx="3" presStyleCnt="5" custScaleX="110284" custScaleY="110284">
        <dgm:presLayoutVars>
          <dgm:bulletEnabled val="1"/>
        </dgm:presLayoutVars>
      </dgm:prSet>
      <dgm:spPr/>
    </dgm:pt>
    <dgm:pt modelId="{2E081D4F-50A7-4223-8445-8819EB39C81C}" type="pres">
      <dgm:prSet presAssocID="{9044F70E-DDE4-43C5-8D51-7C7D4E5EA301}" presName="dummy" presStyleCnt="0"/>
      <dgm:spPr/>
    </dgm:pt>
    <dgm:pt modelId="{B9DC0017-BD0B-4AF0-A0DE-33052B76CFEB}" type="pres">
      <dgm:prSet presAssocID="{47DEC2F2-677E-4EC2-B2E5-AA94FD888F83}" presName="sibTrans" presStyleLbl="sibTrans2D1" presStyleIdx="3" presStyleCnt="5"/>
      <dgm:spPr/>
    </dgm:pt>
    <dgm:pt modelId="{36EC11B4-8DD4-471D-A7FF-8443E96D8CE8}" type="pres">
      <dgm:prSet presAssocID="{00CE8B12-A5DB-4C08-927A-234123832918}" presName="node" presStyleLbl="node1" presStyleIdx="4" presStyleCnt="5" custScaleX="110284" custScaleY="110284">
        <dgm:presLayoutVars>
          <dgm:bulletEnabled val="1"/>
        </dgm:presLayoutVars>
      </dgm:prSet>
      <dgm:spPr/>
    </dgm:pt>
    <dgm:pt modelId="{348212D0-A91C-4BE0-B94C-2CFE82E25112}" type="pres">
      <dgm:prSet presAssocID="{00CE8B12-A5DB-4C08-927A-234123832918}" presName="dummy" presStyleCnt="0"/>
      <dgm:spPr/>
    </dgm:pt>
    <dgm:pt modelId="{0BD04D8F-C12F-410B-88F8-B0274F550C0B}" type="pres">
      <dgm:prSet presAssocID="{2B690B38-16D5-4B0A-83F7-A17357A5A20A}" presName="sibTrans" presStyleLbl="sibTrans2D1" presStyleIdx="4" presStyleCnt="5"/>
      <dgm:spPr/>
    </dgm:pt>
  </dgm:ptLst>
  <dgm:cxnLst>
    <dgm:cxn modelId="{A23DD51C-5882-4DFE-9110-2C2A34CFB629}" srcId="{A4E0DFAB-E8AC-45A8-8320-AAE97F29798F}" destId="{9044F70E-DDE4-43C5-8D51-7C7D4E5EA301}" srcOrd="3" destOrd="0" parTransId="{4C24BB0F-EC79-4B71-A140-2930F68C6EB7}" sibTransId="{47DEC2F2-677E-4EC2-B2E5-AA94FD888F83}"/>
    <dgm:cxn modelId="{43F36122-90EA-4625-87FE-35451AA57612}" srcId="{A4E0DFAB-E8AC-45A8-8320-AAE97F29798F}" destId="{07320898-B762-461F-A284-7C9A384C85AF}" srcOrd="1" destOrd="0" parTransId="{EF9B113B-07B4-4ED7-9CBB-6815B0E7F099}" sibTransId="{302C3AB9-3715-4DB5-A5E3-FAF4272427E1}"/>
    <dgm:cxn modelId="{2D38D92C-C6F7-4F76-8ECC-95D0C1335030}" type="presOf" srcId="{C4BDCC4A-3C4A-45FD-91C6-7701F1A70BE1}" destId="{C8A8BF28-01FE-4788-BCCB-270A26C50145}" srcOrd="0" destOrd="0" presId="urn:microsoft.com/office/officeart/2005/8/layout/radial6"/>
    <dgm:cxn modelId="{DC021B39-757A-4E98-8691-1C5F80EA7FCD}" type="presOf" srcId="{06042018-3284-4144-A123-8641F6536268}" destId="{C61FAD4D-327B-4997-A21B-0DF82C07C722}" srcOrd="0" destOrd="0" presId="urn:microsoft.com/office/officeart/2005/8/layout/radial6"/>
    <dgm:cxn modelId="{CAA2663B-6773-408C-9A27-5928313BE306}" type="presOf" srcId="{A4E0DFAB-E8AC-45A8-8320-AAE97F29798F}" destId="{378F4C60-234D-45CA-B0D3-2F9C5995D33A}" srcOrd="0" destOrd="0" presId="urn:microsoft.com/office/officeart/2005/8/layout/radial6"/>
    <dgm:cxn modelId="{E9423C4B-56A2-4BF4-A917-3B651058CD7F}" srcId="{A4E0DFAB-E8AC-45A8-8320-AAE97F29798F}" destId="{00CE8B12-A5DB-4C08-927A-234123832918}" srcOrd="4" destOrd="0" parTransId="{DDDAF6BD-59AD-47F3-8713-7FEA25D16ECE}" sibTransId="{2B690B38-16D5-4B0A-83F7-A17357A5A20A}"/>
    <dgm:cxn modelId="{ED8F344F-AEE2-4DBC-98EA-DFAC7C2683D0}" type="presOf" srcId="{07320898-B762-461F-A284-7C9A384C85AF}" destId="{218DA461-94A5-4511-A450-3123E9115EF0}" srcOrd="0" destOrd="0" presId="urn:microsoft.com/office/officeart/2005/8/layout/radial6"/>
    <dgm:cxn modelId="{D774CC51-BD8D-416D-BEC7-D8082F5EF2FC}" type="presOf" srcId="{98A3F4C1-1478-411E-B9FE-3B5A41F47103}" destId="{56DB2A20-1AC8-49B8-9FB7-EC77C1ECA512}" srcOrd="0" destOrd="0" presId="urn:microsoft.com/office/officeart/2005/8/layout/radial6"/>
    <dgm:cxn modelId="{0B72855F-2B24-4041-9522-6F6F86967AF1}" type="presOf" srcId="{99C5C606-29DF-4489-BF81-45F52052D532}" destId="{81A29207-38F8-467E-8FD3-CED7578F2C27}" srcOrd="0" destOrd="0" presId="urn:microsoft.com/office/officeart/2005/8/layout/radial6"/>
    <dgm:cxn modelId="{54406269-E276-46D4-8FB2-28EECD3079A2}" srcId="{A4E0DFAB-E8AC-45A8-8320-AAE97F29798F}" destId="{98A3F4C1-1478-411E-B9FE-3B5A41F47103}" srcOrd="2" destOrd="0" parTransId="{23F22BCD-3BCA-441A-9D7B-7533E5722C81}" sibTransId="{C4BDCC4A-3C4A-45FD-91C6-7701F1A70BE1}"/>
    <dgm:cxn modelId="{42BE6C73-A29C-402F-B85F-B978E726E7A2}" type="presOf" srcId="{47DEC2F2-677E-4EC2-B2E5-AA94FD888F83}" destId="{B9DC0017-BD0B-4AF0-A0DE-33052B76CFEB}" srcOrd="0" destOrd="0" presId="urn:microsoft.com/office/officeart/2005/8/layout/radial6"/>
    <dgm:cxn modelId="{0CBB718C-6EC1-490A-973C-6D9B3167D21B}" srcId="{A4E0DFAB-E8AC-45A8-8320-AAE97F29798F}" destId="{F060AB49-97BD-4C85-89BA-8D69516DBCE1}" srcOrd="0" destOrd="0" parTransId="{54E6755C-9523-42FE-A105-224AB22EA4A8}" sibTransId="{06042018-3284-4144-A123-8641F6536268}"/>
    <dgm:cxn modelId="{CAD067A2-4D7C-4A0A-A950-D5A9C6453D61}" type="presOf" srcId="{F060AB49-97BD-4C85-89BA-8D69516DBCE1}" destId="{9DFBE2B6-BF80-4FD1-BA53-830E4F9B0431}" srcOrd="0" destOrd="0" presId="urn:microsoft.com/office/officeart/2005/8/layout/radial6"/>
    <dgm:cxn modelId="{8C770EAD-1DFB-48BA-89BB-B5D23D19C324}" type="presOf" srcId="{00CE8B12-A5DB-4C08-927A-234123832918}" destId="{36EC11B4-8DD4-471D-A7FF-8443E96D8CE8}" srcOrd="0" destOrd="0" presId="urn:microsoft.com/office/officeart/2005/8/layout/radial6"/>
    <dgm:cxn modelId="{ECA9B2AF-7C1D-4162-ACB1-514EFC0C741D}" srcId="{99C5C606-29DF-4489-BF81-45F52052D532}" destId="{A4E0DFAB-E8AC-45A8-8320-AAE97F29798F}" srcOrd="0" destOrd="0" parTransId="{EF8F02E8-E4CC-4EF5-8F1B-8F1F96649525}" sibTransId="{252268B4-091C-400C-845C-6FD2371130C1}"/>
    <dgm:cxn modelId="{8B4741C9-7C54-4AB1-A324-D2055D07F51A}" type="presOf" srcId="{2B690B38-16D5-4B0A-83F7-A17357A5A20A}" destId="{0BD04D8F-C12F-410B-88F8-B0274F550C0B}" srcOrd="0" destOrd="0" presId="urn:microsoft.com/office/officeart/2005/8/layout/radial6"/>
    <dgm:cxn modelId="{C9AD8CCE-4FF6-471C-9C0F-F7C35B62D525}" type="presOf" srcId="{302C3AB9-3715-4DB5-A5E3-FAF4272427E1}" destId="{E7359E8F-858D-4111-8A88-6D0C3393F6EB}" srcOrd="0" destOrd="0" presId="urn:microsoft.com/office/officeart/2005/8/layout/radial6"/>
    <dgm:cxn modelId="{6C3609D9-A545-4B0C-857E-024D331FE323}" type="presOf" srcId="{9044F70E-DDE4-43C5-8D51-7C7D4E5EA301}" destId="{C12E71A0-9882-4BFD-894D-2E82CA3AA260}" srcOrd="0" destOrd="0" presId="urn:microsoft.com/office/officeart/2005/8/layout/radial6"/>
    <dgm:cxn modelId="{6961C51B-A972-476B-AEC5-5EE7F7DD4C29}" type="presParOf" srcId="{81A29207-38F8-467E-8FD3-CED7578F2C27}" destId="{378F4C60-234D-45CA-B0D3-2F9C5995D33A}" srcOrd="0" destOrd="0" presId="urn:microsoft.com/office/officeart/2005/8/layout/radial6"/>
    <dgm:cxn modelId="{F19EC4A5-BEB9-49BF-B7C5-724A1FC5A834}" type="presParOf" srcId="{81A29207-38F8-467E-8FD3-CED7578F2C27}" destId="{9DFBE2B6-BF80-4FD1-BA53-830E4F9B0431}" srcOrd="1" destOrd="0" presId="urn:microsoft.com/office/officeart/2005/8/layout/radial6"/>
    <dgm:cxn modelId="{AE866AD1-4401-466A-B561-B02512D80AB3}" type="presParOf" srcId="{81A29207-38F8-467E-8FD3-CED7578F2C27}" destId="{E7444043-1472-45F7-866A-FFFC4D3797FE}" srcOrd="2" destOrd="0" presId="urn:microsoft.com/office/officeart/2005/8/layout/radial6"/>
    <dgm:cxn modelId="{1B9F07D3-B46E-447D-BE02-DD7E670CFBDF}" type="presParOf" srcId="{81A29207-38F8-467E-8FD3-CED7578F2C27}" destId="{C61FAD4D-327B-4997-A21B-0DF82C07C722}" srcOrd="3" destOrd="0" presId="urn:microsoft.com/office/officeart/2005/8/layout/radial6"/>
    <dgm:cxn modelId="{54A44657-FB78-4FFD-88D9-E660DAD6128E}" type="presParOf" srcId="{81A29207-38F8-467E-8FD3-CED7578F2C27}" destId="{218DA461-94A5-4511-A450-3123E9115EF0}" srcOrd="4" destOrd="0" presId="urn:microsoft.com/office/officeart/2005/8/layout/radial6"/>
    <dgm:cxn modelId="{0C0FAAC5-A401-4CD6-931C-96B10BDEE135}" type="presParOf" srcId="{81A29207-38F8-467E-8FD3-CED7578F2C27}" destId="{8CFD3982-99F7-49EC-97A8-C96145A68C87}" srcOrd="5" destOrd="0" presId="urn:microsoft.com/office/officeart/2005/8/layout/radial6"/>
    <dgm:cxn modelId="{BCFC440A-6001-482B-B898-DDE401113BB6}" type="presParOf" srcId="{81A29207-38F8-467E-8FD3-CED7578F2C27}" destId="{E7359E8F-858D-4111-8A88-6D0C3393F6EB}" srcOrd="6" destOrd="0" presId="urn:microsoft.com/office/officeart/2005/8/layout/radial6"/>
    <dgm:cxn modelId="{C5531276-DD82-4C2E-8D76-3F233C380835}" type="presParOf" srcId="{81A29207-38F8-467E-8FD3-CED7578F2C27}" destId="{56DB2A20-1AC8-49B8-9FB7-EC77C1ECA512}" srcOrd="7" destOrd="0" presId="urn:microsoft.com/office/officeart/2005/8/layout/radial6"/>
    <dgm:cxn modelId="{9F984071-9D22-4126-B9B5-CB8C72F54B65}" type="presParOf" srcId="{81A29207-38F8-467E-8FD3-CED7578F2C27}" destId="{4E439A08-88B1-43C6-A86B-8738088EA06E}" srcOrd="8" destOrd="0" presId="urn:microsoft.com/office/officeart/2005/8/layout/radial6"/>
    <dgm:cxn modelId="{CE0C2D6E-0C40-44EE-8C6C-14FE610DF356}" type="presParOf" srcId="{81A29207-38F8-467E-8FD3-CED7578F2C27}" destId="{C8A8BF28-01FE-4788-BCCB-270A26C50145}" srcOrd="9" destOrd="0" presId="urn:microsoft.com/office/officeart/2005/8/layout/radial6"/>
    <dgm:cxn modelId="{BA27FFD2-347E-402D-B2A2-C7743A2069A2}" type="presParOf" srcId="{81A29207-38F8-467E-8FD3-CED7578F2C27}" destId="{C12E71A0-9882-4BFD-894D-2E82CA3AA260}" srcOrd="10" destOrd="0" presId="urn:microsoft.com/office/officeart/2005/8/layout/radial6"/>
    <dgm:cxn modelId="{EA7A9685-C90F-4D77-9333-B454A82D24EA}" type="presParOf" srcId="{81A29207-38F8-467E-8FD3-CED7578F2C27}" destId="{2E081D4F-50A7-4223-8445-8819EB39C81C}" srcOrd="11" destOrd="0" presId="urn:microsoft.com/office/officeart/2005/8/layout/radial6"/>
    <dgm:cxn modelId="{953377D4-92D2-4930-96A1-895E594F9DAC}" type="presParOf" srcId="{81A29207-38F8-467E-8FD3-CED7578F2C27}" destId="{B9DC0017-BD0B-4AF0-A0DE-33052B76CFEB}" srcOrd="12" destOrd="0" presId="urn:microsoft.com/office/officeart/2005/8/layout/radial6"/>
    <dgm:cxn modelId="{6CCE189A-90F2-4E95-83C9-12FC4CF2DFEA}" type="presParOf" srcId="{81A29207-38F8-467E-8FD3-CED7578F2C27}" destId="{36EC11B4-8DD4-471D-A7FF-8443E96D8CE8}" srcOrd="13" destOrd="0" presId="urn:microsoft.com/office/officeart/2005/8/layout/radial6"/>
    <dgm:cxn modelId="{A5DBCC55-5133-4EF3-87D8-B4675F9DDF32}" type="presParOf" srcId="{81A29207-38F8-467E-8FD3-CED7578F2C27}" destId="{348212D0-A91C-4BE0-B94C-2CFE82E25112}" srcOrd="14" destOrd="0" presId="urn:microsoft.com/office/officeart/2005/8/layout/radial6"/>
    <dgm:cxn modelId="{A3498F01-8F7A-4C5A-8B64-B68587FF37B1}" type="presParOf" srcId="{81A29207-38F8-467E-8FD3-CED7578F2C27}" destId="{0BD04D8F-C12F-410B-88F8-B0274F550C0B}"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schemeClr>
        </a:solidFill>
      </dgm:spPr>
      <dgm:t>
        <a:bodyPr/>
        <a:lstStyle/>
        <a:p>
          <a:r>
            <a:rPr lang="en-GB" sz="2000" dirty="0"/>
            <a:t>Land (food)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a:solidFill>
          <a:schemeClr val="accent1">
            <a:tint val="60000"/>
            <a:hueOff val="0"/>
            <a:satOff val="0"/>
            <a:lumOff val="0"/>
            <a:alpha val="20000"/>
          </a:schemeClr>
        </a:solidFill>
      </dgm:spPr>
      <dgm:t>
        <a:bodyPr/>
        <a:lstStyle/>
        <a:p>
          <a:endParaRPr lang="en-GB"/>
        </a:p>
      </dgm:t>
    </dgm:pt>
    <dgm:pt modelId="{FF3BA185-D55C-4846-94A9-E4A6DD28887F}">
      <dgm:prSet phldrT="[Text]" custT="1"/>
      <dgm:spPr>
        <a:solidFill>
          <a:schemeClr val="accent2">
            <a:lumMod val="75000"/>
            <a:alpha val="20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a:solidFill>
          <a:schemeClr val="accent1">
            <a:tint val="60000"/>
            <a:hueOff val="0"/>
            <a:satOff val="0"/>
            <a:lumOff val="0"/>
            <a:alpha val="20000"/>
          </a:schemeClr>
        </a:solidFill>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211713" custScaleY="164158"/>
      <dgm:spPr/>
    </dgm:pt>
    <dgm:pt modelId="{1AF22EFA-EEAA-4CCD-B345-BB7B35CE91AC}" type="pres">
      <dgm:prSet presAssocID="{7F754538-483C-4F3F-BA15-478567040E22}" presName="node" presStyleLbl="node1" presStyleIdx="0" presStyleCnt="3" custScaleX="160368"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59131"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BAA9E90C-17D3-4FF0-9381-457299B50C29}" srcId="{54340B38-FD70-49DE-BA25-8943ECE66FBB}" destId="{5F0F5778-8342-48CB-8308-2F20FE82A954}" srcOrd="0" destOrd="0" parTransId="{147E082D-B848-455C-BFE3-0A60D9598B02}" sibTransId="{43429B8D-2DE3-497C-81DC-C982F8B0F40B}"/>
    <dgm:cxn modelId="{36FF640D-2F0D-4709-B72C-3D0C08311999}" type="presOf" srcId="{54340B38-FD70-49DE-BA25-8943ECE66FBB}" destId="{6BA65613-CEB2-4591-BD80-1007D4ABF8AF}" srcOrd="0" destOrd="0" presId="urn:microsoft.com/office/officeart/2005/8/layout/radial6"/>
    <dgm:cxn modelId="{CA287629-8616-4652-BFB2-351986376EE9}" type="presOf" srcId="{7F754538-483C-4F3F-BA15-478567040E22}" destId="{1AF22EFA-EEAA-4CCD-B345-BB7B35CE91AC}"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5EA1C046-4DEF-4D5C-81D5-C3C42202464A}" type="presOf" srcId="{09F96D96-721F-448F-8FD2-9452883A212A}" destId="{446F3255-6EDB-4CDD-9417-139C42C79FC2}" srcOrd="0" destOrd="0" presId="urn:microsoft.com/office/officeart/2005/8/layout/radial6"/>
    <dgm:cxn modelId="{43A4C896-E834-4B08-96B4-1EDFCE085530}" type="presOf" srcId="{1FAD043F-DFD9-41FB-9451-4B046FB9A6F5}" destId="{BA215495-3B91-40E6-8DDB-B25451604A17}" srcOrd="0" destOrd="0" presId="urn:microsoft.com/office/officeart/2005/8/layout/radial6"/>
    <dgm:cxn modelId="{3DC02FAC-5F42-4228-A35D-8D415768BE7D}" type="presOf" srcId="{E8FF03D5-F603-4CE4-A89B-016A2D87C0C3}" destId="{41CD2EF1-6267-4833-AA0F-387DFB86AC1D}" srcOrd="0" destOrd="0" presId="urn:microsoft.com/office/officeart/2005/8/layout/radial6"/>
    <dgm:cxn modelId="{21C133D1-7738-4641-8DC5-E8A7A8C12397}" type="presOf" srcId="{2F08F292-6595-448C-BAC8-021E104F6ED5}" destId="{3E533A83-E7A6-4AAB-91D0-D05B680F7DA4}" srcOrd="0" destOrd="0" presId="urn:microsoft.com/office/officeart/2005/8/layout/radial6"/>
    <dgm:cxn modelId="{30E733DF-8033-4E10-B68C-3159077B09AE}" type="presOf" srcId="{5F0F5778-8342-48CB-8308-2F20FE82A954}" destId="{5059257B-8B37-48C5-BC83-F233313A207E}"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35558FEB-54CD-431E-B3CF-009866120F18}" type="presOf" srcId="{FF3BA185-D55C-4846-94A9-E4A6DD28887F}" destId="{4F44AC50-CE5B-43F6-8C80-448E471F1833}" srcOrd="0" destOrd="0" presId="urn:microsoft.com/office/officeart/2005/8/layout/radial6"/>
    <dgm:cxn modelId="{3E85FCFA-5F61-4F99-A85D-5F2F0B92699A}" srcId="{5F0F5778-8342-48CB-8308-2F20FE82A954}" destId="{FF3BA185-D55C-4846-94A9-E4A6DD28887F}" srcOrd="1" destOrd="0" parTransId="{558BEA30-34B6-4B63-9FEB-7DD036145D3B}" sibTransId="{E8FF03D5-F603-4CE4-A89B-016A2D87C0C3}"/>
    <dgm:cxn modelId="{73BB057F-F898-4F64-9316-E7FA4D8789DE}" type="presParOf" srcId="{6BA65613-CEB2-4591-BD80-1007D4ABF8AF}" destId="{5059257B-8B37-48C5-BC83-F233313A207E}" srcOrd="0" destOrd="0" presId="urn:microsoft.com/office/officeart/2005/8/layout/radial6"/>
    <dgm:cxn modelId="{C269DBE9-75B8-4A50-88FB-3F30C294B1AE}" type="presParOf" srcId="{6BA65613-CEB2-4591-BD80-1007D4ABF8AF}" destId="{1AF22EFA-EEAA-4CCD-B345-BB7B35CE91AC}" srcOrd="1" destOrd="0" presId="urn:microsoft.com/office/officeart/2005/8/layout/radial6"/>
    <dgm:cxn modelId="{DE1287CA-46AB-482C-A65B-4B7CD7889623}" type="presParOf" srcId="{6BA65613-CEB2-4591-BD80-1007D4ABF8AF}" destId="{10600500-E6E2-410B-A1CD-B17D06A16768}" srcOrd="2" destOrd="0" presId="urn:microsoft.com/office/officeart/2005/8/layout/radial6"/>
    <dgm:cxn modelId="{549CA0F3-EE3D-4FB5-B855-3E316C336E54}" type="presParOf" srcId="{6BA65613-CEB2-4591-BD80-1007D4ABF8AF}" destId="{BA215495-3B91-40E6-8DDB-B25451604A17}" srcOrd="3" destOrd="0" presId="urn:microsoft.com/office/officeart/2005/8/layout/radial6"/>
    <dgm:cxn modelId="{05969776-F4BC-4D3A-BE14-065B9F2D1186}" type="presParOf" srcId="{6BA65613-CEB2-4591-BD80-1007D4ABF8AF}" destId="{4F44AC50-CE5B-43F6-8C80-448E471F1833}" srcOrd="4" destOrd="0" presId="urn:microsoft.com/office/officeart/2005/8/layout/radial6"/>
    <dgm:cxn modelId="{33C36541-8AB4-42BD-B6C7-A97C8342833C}" type="presParOf" srcId="{6BA65613-CEB2-4591-BD80-1007D4ABF8AF}" destId="{79673657-83CB-4613-940B-84F239AD7D52}" srcOrd="5" destOrd="0" presId="urn:microsoft.com/office/officeart/2005/8/layout/radial6"/>
    <dgm:cxn modelId="{64429164-D965-4DA3-B4C2-EF8B95079CE6}" type="presParOf" srcId="{6BA65613-CEB2-4591-BD80-1007D4ABF8AF}" destId="{41CD2EF1-6267-4833-AA0F-387DFB86AC1D}" srcOrd="6" destOrd="0" presId="urn:microsoft.com/office/officeart/2005/8/layout/radial6"/>
    <dgm:cxn modelId="{C783AF06-423E-4EC3-A05D-2AEA0C350F16}" type="presParOf" srcId="{6BA65613-CEB2-4591-BD80-1007D4ABF8AF}" destId="{446F3255-6EDB-4CDD-9417-139C42C79FC2}" srcOrd="7" destOrd="0" presId="urn:microsoft.com/office/officeart/2005/8/layout/radial6"/>
    <dgm:cxn modelId="{A90F2DA5-3F2E-426A-BD0C-A3FE925231F3}" type="presParOf" srcId="{6BA65613-CEB2-4591-BD80-1007D4ABF8AF}" destId="{E85B93FA-3CD9-49E5-B722-42288739AAE5}" srcOrd="8" destOrd="0" presId="urn:microsoft.com/office/officeart/2005/8/layout/radial6"/>
    <dgm:cxn modelId="{0D4FB3DB-0CB5-4639-BC47-54F8436D1C08}"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schemeClr>
        </a:solidFill>
      </dgm:spPr>
      <dgm:t>
        <a:bodyPr/>
        <a:lstStyle/>
        <a:p>
          <a:r>
            <a:rPr lang="en-GB" sz="2000" dirty="0"/>
            <a:t>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a:solidFill>
          <a:schemeClr val="accent1">
            <a:tint val="60000"/>
            <a:hueOff val="0"/>
            <a:satOff val="0"/>
            <a:lumOff val="0"/>
            <a:alpha val="20000"/>
          </a:schemeClr>
        </a:solidFill>
      </dgm:spPr>
      <dgm:t>
        <a:bodyPr/>
        <a:lstStyle/>
        <a:p>
          <a:endParaRPr lang="en-GB"/>
        </a:p>
      </dgm:t>
    </dgm:pt>
    <dgm:pt modelId="{FF3BA185-D55C-4846-94A9-E4A6DD28887F}">
      <dgm:prSet phldrT="[Text]" custT="1"/>
      <dgm:spPr>
        <a:solidFill>
          <a:schemeClr val="accent2">
            <a:lumMod val="75000"/>
            <a:alpha val="20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a:solidFill>
          <a:schemeClr val="accent1">
            <a:tint val="60000"/>
            <a:hueOff val="0"/>
            <a:satOff val="0"/>
            <a:lumOff val="0"/>
            <a:alpha val="20000"/>
          </a:schemeClr>
        </a:solidFill>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197389" custScaleY="138549"/>
      <dgm:spPr/>
    </dgm:pt>
    <dgm:pt modelId="{1AF22EFA-EEAA-4CCD-B345-BB7B35CE91AC}" type="pres">
      <dgm:prSet presAssocID="{7F754538-483C-4F3F-BA15-478567040E22}" presName="node" presStyleLbl="node1" presStyleIdx="0" presStyleCnt="3" custScaleX="139738"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59131"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06218E0C-E0F8-435F-9B28-A0E3816FD4CE}" type="presOf" srcId="{7F754538-483C-4F3F-BA15-478567040E22}" destId="{1AF22EFA-EEAA-4CCD-B345-BB7B35CE91AC}" srcOrd="0" destOrd="0" presId="urn:microsoft.com/office/officeart/2005/8/layout/radial6"/>
    <dgm:cxn modelId="{BAA9E90C-17D3-4FF0-9381-457299B50C29}" srcId="{54340B38-FD70-49DE-BA25-8943ECE66FBB}" destId="{5F0F5778-8342-48CB-8308-2F20FE82A954}" srcOrd="0" destOrd="0" parTransId="{147E082D-B848-455C-BFE3-0A60D9598B02}" sibTransId="{43429B8D-2DE3-497C-81DC-C982F8B0F40B}"/>
    <dgm:cxn modelId="{667FE31B-1455-4D8A-B886-01C1AB5289A7}" type="presOf" srcId="{5F0F5778-8342-48CB-8308-2F20FE82A954}" destId="{5059257B-8B37-48C5-BC83-F233313A207E}"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68AB513B-A717-4AE1-9BA5-E49E6D37D7A1}" type="presOf" srcId="{54340B38-FD70-49DE-BA25-8943ECE66FBB}" destId="{6BA65613-CEB2-4591-BD80-1007D4ABF8AF}" srcOrd="0" destOrd="0" presId="urn:microsoft.com/office/officeart/2005/8/layout/radial6"/>
    <dgm:cxn modelId="{1DF68D71-AE73-41C5-917D-2351DD47D4EF}" type="presOf" srcId="{E8FF03D5-F603-4CE4-A89B-016A2D87C0C3}" destId="{41CD2EF1-6267-4833-AA0F-387DFB86AC1D}" srcOrd="0" destOrd="0" presId="urn:microsoft.com/office/officeart/2005/8/layout/radial6"/>
    <dgm:cxn modelId="{4605E381-14C0-454B-A030-E694F5CA5D48}" type="presOf" srcId="{09F96D96-721F-448F-8FD2-9452883A212A}" destId="{446F3255-6EDB-4CDD-9417-139C42C79FC2}" srcOrd="0" destOrd="0" presId="urn:microsoft.com/office/officeart/2005/8/layout/radial6"/>
    <dgm:cxn modelId="{2AE005A9-F294-4015-90DD-0E4A2194294D}" type="presOf" srcId="{1FAD043F-DFD9-41FB-9451-4B046FB9A6F5}" destId="{BA215495-3B91-40E6-8DDB-B25451604A17}"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654338E8-1D55-4075-8CE4-89CB8889D695}" type="presOf" srcId="{2F08F292-6595-448C-BAC8-021E104F6ED5}" destId="{3E533A83-E7A6-4AAB-91D0-D05B680F7DA4}" srcOrd="0" destOrd="0" presId="urn:microsoft.com/office/officeart/2005/8/layout/radial6"/>
    <dgm:cxn modelId="{E60979E8-AC9C-4372-9F6E-2EEB2FBEFE20}" type="presOf" srcId="{FF3BA185-D55C-4846-94A9-E4A6DD28887F}" destId="{4F44AC50-CE5B-43F6-8C80-448E471F1833}" srcOrd="0" destOrd="0" presId="urn:microsoft.com/office/officeart/2005/8/layout/radial6"/>
    <dgm:cxn modelId="{3E85FCFA-5F61-4F99-A85D-5F2F0B92699A}" srcId="{5F0F5778-8342-48CB-8308-2F20FE82A954}" destId="{FF3BA185-D55C-4846-94A9-E4A6DD28887F}" srcOrd="1" destOrd="0" parTransId="{558BEA30-34B6-4B63-9FEB-7DD036145D3B}" sibTransId="{E8FF03D5-F603-4CE4-A89B-016A2D87C0C3}"/>
    <dgm:cxn modelId="{371C0B97-06EA-420A-8887-AFF74E4E4F91}" type="presParOf" srcId="{6BA65613-CEB2-4591-BD80-1007D4ABF8AF}" destId="{5059257B-8B37-48C5-BC83-F233313A207E}" srcOrd="0" destOrd="0" presId="urn:microsoft.com/office/officeart/2005/8/layout/radial6"/>
    <dgm:cxn modelId="{68EFF661-6E30-4CCF-BF64-C8F23CB1F433}" type="presParOf" srcId="{6BA65613-CEB2-4591-BD80-1007D4ABF8AF}" destId="{1AF22EFA-EEAA-4CCD-B345-BB7B35CE91AC}" srcOrd="1" destOrd="0" presId="urn:microsoft.com/office/officeart/2005/8/layout/radial6"/>
    <dgm:cxn modelId="{63DAEDBC-A0BC-402D-8448-6588648D8DEC}" type="presParOf" srcId="{6BA65613-CEB2-4591-BD80-1007D4ABF8AF}" destId="{10600500-E6E2-410B-A1CD-B17D06A16768}" srcOrd="2" destOrd="0" presId="urn:microsoft.com/office/officeart/2005/8/layout/radial6"/>
    <dgm:cxn modelId="{02C6B356-7653-4986-8ED7-26821C1E2560}" type="presParOf" srcId="{6BA65613-CEB2-4591-BD80-1007D4ABF8AF}" destId="{BA215495-3B91-40E6-8DDB-B25451604A17}" srcOrd="3" destOrd="0" presId="urn:microsoft.com/office/officeart/2005/8/layout/radial6"/>
    <dgm:cxn modelId="{F4E4DEB2-303A-46F8-9AA7-53310BCBBE4A}" type="presParOf" srcId="{6BA65613-CEB2-4591-BD80-1007D4ABF8AF}" destId="{4F44AC50-CE5B-43F6-8C80-448E471F1833}" srcOrd="4" destOrd="0" presId="urn:microsoft.com/office/officeart/2005/8/layout/radial6"/>
    <dgm:cxn modelId="{60098254-C3CF-4FDC-825D-09FF03CB01CD}" type="presParOf" srcId="{6BA65613-CEB2-4591-BD80-1007D4ABF8AF}" destId="{79673657-83CB-4613-940B-84F239AD7D52}" srcOrd="5" destOrd="0" presId="urn:microsoft.com/office/officeart/2005/8/layout/radial6"/>
    <dgm:cxn modelId="{CB50053B-69D6-46D1-A95E-B32D6F4C6CD8}" type="presParOf" srcId="{6BA65613-CEB2-4591-BD80-1007D4ABF8AF}" destId="{41CD2EF1-6267-4833-AA0F-387DFB86AC1D}" srcOrd="6" destOrd="0" presId="urn:microsoft.com/office/officeart/2005/8/layout/radial6"/>
    <dgm:cxn modelId="{9B25C42F-37E8-4CEC-A36B-AAAF11F07001}" type="presParOf" srcId="{6BA65613-CEB2-4591-BD80-1007D4ABF8AF}" destId="{446F3255-6EDB-4CDD-9417-139C42C79FC2}" srcOrd="7" destOrd="0" presId="urn:microsoft.com/office/officeart/2005/8/layout/radial6"/>
    <dgm:cxn modelId="{66F5DCA3-2382-4147-8E78-649A586F80DE}" type="presParOf" srcId="{6BA65613-CEB2-4591-BD80-1007D4ABF8AF}" destId="{E85B93FA-3CD9-49E5-B722-42288739AAE5}" srcOrd="8" destOrd="0" presId="urn:microsoft.com/office/officeart/2005/8/layout/radial6"/>
    <dgm:cxn modelId="{0A70A2E3-EDF6-49C9-B453-2549486247E5}"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schemeClr>
        </a:solidFill>
      </dgm:spPr>
      <dgm:t>
        <a:bodyPr/>
        <a:lstStyle/>
        <a:p>
          <a:r>
            <a:rPr lang="en-GB" sz="2000" dirty="0"/>
            <a:t>Land (food)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a:solidFill>
          <a:schemeClr val="accent1">
            <a:tint val="60000"/>
            <a:hueOff val="0"/>
            <a:satOff val="0"/>
            <a:lumOff val="0"/>
            <a:alpha val="20000"/>
          </a:schemeClr>
        </a:solidFill>
      </dgm:spPr>
      <dgm:t>
        <a:bodyPr/>
        <a:lstStyle/>
        <a:p>
          <a:endParaRPr lang="en-GB"/>
        </a:p>
      </dgm:t>
    </dgm:pt>
    <dgm:pt modelId="{FF3BA185-D55C-4846-94A9-E4A6DD28887F}">
      <dgm:prSet phldrT="[Text]" custT="1"/>
      <dgm:spPr>
        <a:solidFill>
          <a:schemeClr val="accent2">
            <a:lumMod val="75000"/>
            <a:alpha val="20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a:solidFill>
          <a:schemeClr val="accent1">
            <a:tint val="60000"/>
            <a:hueOff val="0"/>
            <a:satOff val="0"/>
            <a:lumOff val="0"/>
            <a:alpha val="20000"/>
          </a:schemeClr>
        </a:solidFill>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225631" custScaleY="142960" custLinFactNeighborY="-3647"/>
      <dgm:spPr/>
    </dgm:pt>
    <dgm:pt modelId="{1AF22EFA-EEAA-4CCD-B345-BB7B35CE91AC}" type="pres">
      <dgm:prSet presAssocID="{7F754538-483C-4F3F-BA15-478567040E22}" presName="node" presStyleLbl="node1" presStyleIdx="0" presStyleCnt="3" custScaleX="160963"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54157" custScaleY="136239" custRadScaleRad="102176" custRadScaleInc="5124">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59131" custScaleY="136239" custRadScaleRad="103278" custRadScaleInc="-3281">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BAA9E90C-17D3-4FF0-9381-457299B50C29}" srcId="{54340B38-FD70-49DE-BA25-8943ECE66FBB}" destId="{5F0F5778-8342-48CB-8308-2F20FE82A954}" srcOrd="0" destOrd="0" parTransId="{147E082D-B848-455C-BFE3-0A60D9598B02}" sibTransId="{43429B8D-2DE3-497C-81DC-C982F8B0F40B}"/>
    <dgm:cxn modelId="{F2EBA81D-26AF-48A3-BB64-3B77A9455A3B}" type="presOf" srcId="{5F0F5778-8342-48CB-8308-2F20FE82A954}" destId="{5059257B-8B37-48C5-BC83-F233313A207E}"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F8C3925E-1CD2-4F4B-8436-22CB4A457A22}" type="presOf" srcId="{7F754538-483C-4F3F-BA15-478567040E22}" destId="{1AF22EFA-EEAA-4CCD-B345-BB7B35CE91AC}" srcOrd="0" destOrd="0" presId="urn:microsoft.com/office/officeart/2005/8/layout/radial6"/>
    <dgm:cxn modelId="{34F68569-60BC-4724-A9C4-3DF6BC12AF7F}" type="presOf" srcId="{1FAD043F-DFD9-41FB-9451-4B046FB9A6F5}" destId="{BA215495-3B91-40E6-8DDB-B25451604A17}" srcOrd="0" destOrd="0" presId="urn:microsoft.com/office/officeart/2005/8/layout/radial6"/>
    <dgm:cxn modelId="{4A52857B-9185-4720-90B3-02B993B067C4}" type="presOf" srcId="{FF3BA185-D55C-4846-94A9-E4A6DD28887F}" destId="{4F44AC50-CE5B-43F6-8C80-448E471F1833}" srcOrd="0" destOrd="0" presId="urn:microsoft.com/office/officeart/2005/8/layout/radial6"/>
    <dgm:cxn modelId="{8125A791-C61B-40AA-857E-6E1D0E666BCF}" type="presOf" srcId="{E8FF03D5-F603-4CE4-A89B-016A2D87C0C3}" destId="{41CD2EF1-6267-4833-AA0F-387DFB86AC1D}" srcOrd="0" destOrd="0" presId="urn:microsoft.com/office/officeart/2005/8/layout/radial6"/>
    <dgm:cxn modelId="{A94222C9-5D30-4310-9504-F501CD1CB025}" type="presOf" srcId="{09F96D96-721F-448F-8FD2-9452883A212A}" destId="{446F3255-6EDB-4CDD-9417-139C42C79FC2}"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A769FFEB-48CC-47CB-AD75-929BD3CF8196}" type="presOf" srcId="{2F08F292-6595-448C-BAC8-021E104F6ED5}" destId="{3E533A83-E7A6-4AAB-91D0-D05B680F7DA4}" srcOrd="0" destOrd="0" presId="urn:microsoft.com/office/officeart/2005/8/layout/radial6"/>
    <dgm:cxn modelId="{000A34EE-B568-4EF7-8E5F-827A5C3D94D8}" type="presOf" srcId="{54340B38-FD70-49DE-BA25-8943ECE66FBB}" destId="{6BA65613-CEB2-4591-BD80-1007D4ABF8AF}" srcOrd="0" destOrd="0" presId="urn:microsoft.com/office/officeart/2005/8/layout/radial6"/>
    <dgm:cxn modelId="{3E85FCFA-5F61-4F99-A85D-5F2F0B92699A}" srcId="{5F0F5778-8342-48CB-8308-2F20FE82A954}" destId="{FF3BA185-D55C-4846-94A9-E4A6DD28887F}" srcOrd="1" destOrd="0" parTransId="{558BEA30-34B6-4B63-9FEB-7DD036145D3B}" sibTransId="{E8FF03D5-F603-4CE4-A89B-016A2D87C0C3}"/>
    <dgm:cxn modelId="{94BCFA20-E4E0-4CC2-801E-E56C617CA3DF}" type="presParOf" srcId="{6BA65613-CEB2-4591-BD80-1007D4ABF8AF}" destId="{5059257B-8B37-48C5-BC83-F233313A207E}" srcOrd="0" destOrd="0" presId="urn:microsoft.com/office/officeart/2005/8/layout/radial6"/>
    <dgm:cxn modelId="{1A9E407D-2BA7-4F68-BD67-8B005E82D519}" type="presParOf" srcId="{6BA65613-CEB2-4591-BD80-1007D4ABF8AF}" destId="{1AF22EFA-EEAA-4CCD-B345-BB7B35CE91AC}" srcOrd="1" destOrd="0" presId="urn:microsoft.com/office/officeart/2005/8/layout/radial6"/>
    <dgm:cxn modelId="{1EA0181A-8F81-4D9D-B6EA-B2CF17A78164}" type="presParOf" srcId="{6BA65613-CEB2-4591-BD80-1007D4ABF8AF}" destId="{10600500-E6E2-410B-A1CD-B17D06A16768}" srcOrd="2" destOrd="0" presId="urn:microsoft.com/office/officeart/2005/8/layout/radial6"/>
    <dgm:cxn modelId="{8BDE13D2-A52C-462D-8B67-B1ED26CA43A3}" type="presParOf" srcId="{6BA65613-CEB2-4591-BD80-1007D4ABF8AF}" destId="{BA215495-3B91-40E6-8DDB-B25451604A17}" srcOrd="3" destOrd="0" presId="urn:microsoft.com/office/officeart/2005/8/layout/radial6"/>
    <dgm:cxn modelId="{0C4DDFC5-961B-45ED-B187-6B7FFFA7420C}" type="presParOf" srcId="{6BA65613-CEB2-4591-BD80-1007D4ABF8AF}" destId="{4F44AC50-CE5B-43F6-8C80-448E471F1833}" srcOrd="4" destOrd="0" presId="urn:microsoft.com/office/officeart/2005/8/layout/radial6"/>
    <dgm:cxn modelId="{004E8A67-E5A3-45D1-B7AB-928A63A98D6B}" type="presParOf" srcId="{6BA65613-CEB2-4591-BD80-1007D4ABF8AF}" destId="{79673657-83CB-4613-940B-84F239AD7D52}" srcOrd="5" destOrd="0" presId="urn:microsoft.com/office/officeart/2005/8/layout/radial6"/>
    <dgm:cxn modelId="{AEABE323-9439-48DF-AA64-C499FA4F730F}" type="presParOf" srcId="{6BA65613-CEB2-4591-BD80-1007D4ABF8AF}" destId="{41CD2EF1-6267-4833-AA0F-387DFB86AC1D}" srcOrd="6" destOrd="0" presId="urn:microsoft.com/office/officeart/2005/8/layout/radial6"/>
    <dgm:cxn modelId="{18DA7007-18D0-4A4D-B5CA-76EB71739627}" type="presParOf" srcId="{6BA65613-CEB2-4591-BD80-1007D4ABF8AF}" destId="{446F3255-6EDB-4CDD-9417-139C42C79FC2}" srcOrd="7" destOrd="0" presId="urn:microsoft.com/office/officeart/2005/8/layout/radial6"/>
    <dgm:cxn modelId="{B5F6816D-FFBC-4BC3-A6BE-1F6A57D06A58}" type="presParOf" srcId="{6BA65613-CEB2-4591-BD80-1007D4ABF8AF}" destId="{E85B93FA-3CD9-49E5-B722-42288739AAE5}" srcOrd="8" destOrd="0" presId="urn:microsoft.com/office/officeart/2005/8/layout/radial6"/>
    <dgm:cxn modelId="{262E4967-5B78-4BA7-82BB-8BFB8B04A561}"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schemeClr>
        </a:solidFill>
      </dgm:spPr>
      <dgm:t>
        <a:bodyPr/>
        <a:lstStyle/>
        <a:p>
          <a:r>
            <a:rPr lang="en-GB" sz="2000" dirty="0"/>
            <a:t>Land (food)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a:solidFill>
          <a:schemeClr val="accent1">
            <a:tint val="60000"/>
            <a:hueOff val="0"/>
            <a:satOff val="0"/>
            <a:lumOff val="0"/>
            <a:alpha val="20000"/>
          </a:schemeClr>
        </a:solidFill>
      </dgm:spPr>
      <dgm:t>
        <a:bodyPr/>
        <a:lstStyle/>
        <a:p>
          <a:endParaRPr lang="en-GB"/>
        </a:p>
      </dgm:t>
    </dgm:pt>
    <dgm:pt modelId="{FF3BA185-D55C-4846-94A9-E4A6DD28887F}">
      <dgm:prSet phldrT="[Text]" custT="1"/>
      <dgm:spPr>
        <a:solidFill>
          <a:schemeClr val="accent2">
            <a:lumMod val="75000"/>
            <a:alpha val="20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a:solidFill>
          <a:schemeClr val="accent1">
            <a:tint val="60000"/>
            <a:hueOff val="0"/>
            <a:satOff val="0"/>
            <a:lumOff val="0"/>
            <a:alpha val="20000"/>
          </a:schemeClr>
        </a:solidFill>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217591" custScaleY="138549"/>
      <dgm:spPr/>
    </dgm:pt>
    <dgm:pt modelId="{1AF22EFA-EEAA-4CCD-B345-BB7B35CE91AC}" type="pres">
      <dgm:prSet presAssocID="{7F754538-483C-4F3F-BA15-478567040E22}" presName="node" presStyleLbl="node1" presStyleIdx="0" presStyleCnt="3" custScaleX="139738"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59131"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A412A90A-B8B8-4998-BA29-291E0F0A9399}" type="presOf" srcId="{FF3BA185-D55C-4846-94A9-E4A6DD28887F}" destId="{4F44AC50-CE5B-43F6-8C80-448E471F1833}" srcOrd="0" destOrd="0" presId="urn:microsoft.com/office/officeart/2005/8/layout/radial6"/>
    <dgm:cxn modelId="{BAA9E90C-17D3-4FF0-9381-457299B50C29}" srcId="{54340B38-FD70-49DE-BA25-8943ECE66FBB}" destId="{5F0F5778-8342-48CB-8308-2F20FE82A954}" srcOrd="0" destOrd="0" parTransId="{147E082D-B848-455C-BFE3-0A60D9598B02}" sibTransId="{43429B8D-2DE3-497C-81DC-C982F8B0F40B}"/>
    <dgm:cxn modelId="{3FFA972C-8DD3-4FF2-AA9A-EE15A16CFFC3}" type="presOf" srcId="{7F754538-483C-4F3F-BA15-478567040E22}" destId="{1AF22EFA-EEAA-4CCD-B345-BB7B35CE91AC}"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84B92555-2FEF-4C91-BC55-D6946379A1B5}" type="presOf" srcId="{E8FF03D5-F603-4CE4-A89B-016A2D87C0C3}" destId="{41CD2EF1-6267-4833-AA0F-387DFB86AC1D}" srcOrd="0" destOrd="0" presId="urn:microsoft.com/office/officeart/2005/8/layout/radial6"/>
    <dgm:cxn modelId="{6238D964-A973-4568-9DE5-1DBA7E13870B}" type="presOf" srcId="{2F08F292-6595-448C-BAC8-021E104F6ED5}" destId="{3E533A83-E7A6-4AAB-91D0-D05B680F7DA4}" srcOrd="0" destOrd="0" presId="urn:microsoft.com/office/officeart/2005/8/layout/radial6"/>
    <dgm:cxn modelId="{50BBF98B-8D2E-457C-B0AE-807BE029F8C2}" type="presOf" srcId="{09F96D96-721F-448F-8FD2-9452883A212A}" destId="{446F3255-6EDB-4CDD-9417-139C42C79FC2}" srcOrd="0" destOrd="0" presId="urn:microsoft.com/office/officeart/2005/8/layout/radial6"/>
    <dgm:cxn modelId="{26591CC3-9C59-4D8D-ADDC-F4F393BF897A}" type="presOf" srcId="{1FAD043F-DFD9-41FB-9451-4B046FB9A6F5}" destId="{BA215495-3B91-40E6-8DDB-B25451604A17}" srcOrd="0" destOrd="0" presId="urn:microsoft.com/office/officeart/2005/8/layout/radial6"/>
    <dgm:cxn modelId="{8E0077C3-DC17-4211-A69C-DAE33046FF77}" type="presOf" srcId="{54340B38-FD70-49DE-BA25-8943ECE66FBB}" destId="{6BA65613-CEB2-4591-BD80-1007D4ABF8AF}" srcOrd="0" destOrd="0" presId="urn:microsoft.com/office/officeart/2005/8/layout/radial6"/>
    <dgm:cxn modelId="{95C6F9DC-818B-4BCE-8D14-AE2FA86CD747}" type="presOf" srcId="{5F0F5778-8342-48CB-8308-2F20FE82A954}" destId="{5059257B-8B37-48C5-BC83-F233313A207E}"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3E85FCFA-5F61-4F99-A85D-5F2F0B92699A}" srcId="{5F0F5778-8342-48CB-8308-2F20FE82A954}" destId="{FF3BA185-D55C-4846-94A9-E4A6DD28887F}" srcOrd="1" destOrd="0" parTransId="{558BEA30-34B6-4B63-9FEB-7DD036145D3B}" sibTransId="{E8FF03D5-F603-4CE4-A89B-016A2D87C0C3}"/>
    <dgm:cxn modelId="{18625D28-3E27-46D5-BF05-18EF7F1C2C68}" type="presParOf" srcId="{6BA65613-CEB2-4591-BD80-1007D4ABF8AF}" destId="{5059257B-8B37-48C5-BC83-F233313A207E}" srcOrd="0" destOrd="0" presId="urn:microsoft.com/office/officeart/2005/8/layout/radial6"/>
    <dgm:cxn modelId="{D2401964-0820-49E2-8AAB-1914AB7C2D66}" type="presParOf" srcId="{6BA65613-CEB2-4591-BD80-1007D4ABF8AF}" destId="{1AF22EFA-EEAA-4CCD-B345-BB7B35CE91AC}" srcOrd="1" destOrd="0" presId="urn:microsoft.com/office/officeart/2005/8/layout/radial6"/>
    <dgm:cxn modelId="{013188F8-6BDC-41D9-B0CC-F94B7C945415}" type="presParOf" srcId="{6BA65613-CEB2-4591-BD80-1007D4ABF8AF}" destId="{10600500-E6E2-410B-A1CD-B17D06A16768}" srcOrd="2" destOrd="0" presId="urn:microsoft.com/office/officeart/2005/8/layout/radial6"/>
    <dgm:cxn modelId="{1B90830E-5CCD-4A75-B189-8876B6149FCD}" type="presParOf" srcId="{6BA65613-CEB2-4591-BD80-1007D4ABF8AF}" destId="{BA215495-3B91-40E6-8DDB-B25451604A17}" srcOrd="3" destOrd="0" presId="urn:microsoft.com/office/officeart/2005/8/layout/radial6"/>
    <dgm:cxn modelId="{A7C303C5-C3C2-447F-B323-8E85ED1C3827}" type="presParOf" srcId="{6BA65613-CEB2-4591-BD80-1007D4ABF8AF}" destId="{4F44AC50-CE5B-43F6-8C80-448E471F1833}" srcOrd="4" destOrd="0" presId="urn:microsoft.com/office/officeart/2005/8/layout/radial6"/>
    <dgm:cxn modelId="{132E008B-D412-47C1-8850-CD821F5E262B}" type="presParOf" srcId="{6BA65613-CEB2-4591-BD80-1007D4ABF8AF}" destId="{79673657-83CB-4613-940B-84F239AD7D52}" srcOrd="5" destOrd="0" presId="urn:microsoft.com/office/officeart/2005/8/layout/radial6"/>
    <dgm:cxn modelId="{C68DE1B3-177D-431B-9CD0-621C33E6C4A2}" type="presParOf" srcId="{6BA65613-CEB2-4591-BD80-1007D4ABF8AF}" destId="{41CD2EF1-6267-4833-AA0F-387DFB86AC1D}" srcOrd="6" destOrd="0" presId="urn:microsoft.com/office/officeart/2005/8/layout/radial6"/>
    <dgm:cxn modelId="{D968B499-1960-4A3D-BE4A-01C408D302E6}" type="presParOf" srcId="{6BA65613-CEB2-4591-BD80-1007D4ABF8AF}" destId="{446F3255-6EDB-4CDD-9417-139C42C79FC2}" srcOrd="7" destOrd="0" presId="urn:microsoft.com/office/officeart/2005/8/layout/radial6"/>
    <dgm:cxn modelId="{D871994C-6FA9-4197-BC60-610A19714E60}" type="presParOf" srcId="{6BA65613-CEB2-4591-BD80-1007D4ABF8AF}" destId="{E85B93FA-3CD9-49E5-B722-42288739AAE5}" srcOrd="8" destOrd="0" presId="urn:microsoft.com/office/officeart/2005/8/layout/radial6"/>
    <dgm:cxn modelId="{0EDE05AF-DF02-4034-AE3C-2537BB88C083}"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tx2">
            <a:lumMod val="60000"/>
            <a:lumOff val="40000"/>
          </a:schemeClr>
        </a:solidFill>
      </dgm:spPr>
      <dgm:t>
        <a:bodyPr/>
        <a:lstStyle/>
        <a:p>
          <a:r>
            <a:rPr lang="en-GB" sz="2000" dirty="0"/>
            <a:t>Sustainable water management</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bg2">
            <a:lumMod val="50000"/>
          </a:schemeClr>
        </a:solidFill>
      </dgm:spPr>
      <dgm:t>
        <a:bodyPr/>
        <a:lstStyle/>
        <a:p>
          <a:r>
            <a:rPr lang="en-GB" sz="2000" dirty="0"/>
            <a:t>Water quantity</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dgm:t>
        <a:bodyPr/>
        <a:lstStyle/>
        <a:p>
          <a:endParaRPr lang="en-GB"/>
        </a:p>
      </dgm:t>
    </dgm:pt>
    <dgm:pt modelId="{FF3BA185-D55C-4846-94A9-E4A6DD28887F}">
      <dgm:prSet phldrT="[Text]" custT="1"/>
      <dgm:spPr>
        <a:solidFill>
          <a:schemeClr val="accent6">
            <a:lumMod val="75000"/>
          </a:schemeClr>
        </a:solidFill>
      </dgm:spPr>
      <dgm:t>
        <a:bodyPr/>
        <a:lstStyle/>
        <a:p>
          <a:r>
            <a:rPr lang="en-GB" sz="2000" dirty="0"/>
            <a:t>Ecosystems</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dgm:t>
        <a:bodyPr/>
        <a:lstStyle/>
        <a:p>
          <a:endParaRPr lang="en-GB"/>
        </a:p>
      </dgm:t>
    </dgm:pt>
    <dgm:pt modelId="{09F96D96-721F-448F-8FD2-9452883A212A}">
      <dgm:prSet phldrT="[Text]" custT="1"/>
      <dgm:spPr>
        <a:solidFill>
          <a:schemeClr val="accent3"/>
        </a:solidFill>
      </dgm:spPr>
      <dgm:t>
        <a:bodyPr/>
        <a:lstStyle/>
        <a:p>
          <a:r>
            <a:rPr lang="en-GB" sz="2000" dirty="0"/>
            <a:t>Water quality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118443" custScaleY="118443"/>
      <dgm:spPr/>
    </dgm:pt>
    <dgm:pt modelId="{1AF22EFA-EEAA-4CCD-B345-BB7B35CE91AC}" type="pres">
      <dgm:prSet presAssocID="{7F754538-483C-4F3F-BA15-478567040E22}" presName="node" presStyleLbl="node1" presStyleIdx="0" presStyleCnt="3" custScaleX="139738"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39738" custScaleY="136239" custRadScaleRad="100024" custRadScaleInc="-60">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BAA9E90C-17D3-4FF0-9381-457299B50C29}" srcId="{54340B38-FD70-49DE-BA25-8943ECE66FBB}" destId="{5F0F5778-8342-48CB-8308-2F20FE82A954}" srcOrd="0" destOrd="0" parTransId="{147E082D-B848-455C-BFE3-0A60D9598B02}" sibTransId="{43429B8D-2DE3-497C-81DC-C982F8B0F40B}"/>
    <dgm:cxn modelId="{1E2C402F-4D17-4798-9854-663F7EB0FF8C}" type="presOf" srcId="{54340B38-FD70-49DE-BA25-8943ECE66FBB}" destId="{6BA65613-CEB2-4591-BD80-1007D4ABF8AF}"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90DB2E48-06FA-484E-AD8C-B34480DAF736}" type="presOf" srcId="{7F754538-483C-4F3F-BA15-478567040E22}" destId="{1AF22EFA-EEAA-4CCD-B345-BB7B35CE91AC}" srcOrd="0" destOrd="0" presId="urn:microsoft.com/office/officeart/2005/8/layout/radial6"/>
    <dgm:cxn modelId="{0E124164-859A-4AFA-9830-B1DA231A72B1}" type="presOf" srcId="{1FAD043F-DFD9-41FB-9451-4B046FB9A6F5}" destId="{BA215495-3B91-40E6-8DDB-B25451604A17}" srcOrd="0" destOrd="0" presId="urn:microsoft.com/office/officeart/2005/8/layout/radial6"/>
    <dgm:cxn modelId="{921ED381-B6CA-4527-B74F-CEA5228CDBF8}" type="presOf" srcId="{FF3BA185-D55C-4846-94A9-E4A6DD28887F}" destId="{4F44AC50-CE5B-43F6-8C80-448E471F1833}" srcOrd="0" destOrd="0" presId="urn:microsoft.com/office/officeart/2005/8/layout/radial6"/>
    <dgm:cxn modelId="{75EBB592-DEFD-48FD-ADB3-B8921C314B21}" type="presOf" srcId="{5F0F5778-8342-48CB-8308-2F20FE82A954}" destId="{5059257B-8B37-48C5-BC83-F233313A207E}"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6F304AE7-D63C-4278-975F-3B237BF790D0}" type="presOf" srcId="{E8FF03D5-F603-4CE4-A89B-016A2D87C0C3}" destId="{41CD2EF1-6267-4833-AA0F-387DFB86AC1D}" srcOrd="0" destOrd="0" presId="urn:microsoft.com/office/officeart/2005/8/layout/radial6"/>
    <dgm:cxn modelId="{6E506FFA-9007-4E28-B2BD-606CD3332647}" type="presOf" srcId="{2F08F292-6595-448C-BAC8-021E104F6ED5}" destId="{3E533A83-E7A6-4AAB-91D0-D05B680F7DA4}" srcOrd="0" destOrd="0" presId="urn:microsoft.com/office/officeart/2005/8/layout/radial6"/>
    <dgm:cxn modelId="{3E85FCFA-5F61-4F99-A85D-5F2F0B92699A}" srcId="{5F0F5778-8342-48CB-8308-2F20FE82A954}" destId="{FF3BA185-D55C-4846-94A9-E4A6DD28887F}" srcOrd="1" destOrd="0" parTransId="{558BEA30-34B6-4B63-9FEB-7DD036145D3B}" sibTransId="{E8FF03D5-F603-4CE4-A89B-016A2D87C0C3}"/>
    <dgm:cxn modelId="{772C76FE-041D-427B-92F8-AC175B8E6195}" type="presOf" srcId="{09F96D96-721F-448F-8FD2-9452883A212A}" destId="{446F3255-6EDB-4CDD-9417-139C42C79FC2}" srcOrd="0" destOrd="0" presId="urn:microsoft.com/office/officeart/2005/8/layout/radial6"/>
    <dgm:cxn modelId="{D2057317-C5F2-4FEC-9547-2ED32338EE1C}" type="presParOf" srcId="{6BA65613-CEB2-4591-BD80-1007D4ABF8AF}" destId="{5059257B-8B37-48C5-BC83-F233313A207E}" srcOrd="0" destOrd="0" presId="urn:microsoft.com/office/officeart/2005/8/layout/radial6"/>
    <dgm:cxn modelId="{60562443-BB1D-47FF-B4A2-31448C62A81C}" type="presParOf" srcId="{6BA65613-CEB2-4591-BD80-1007D4ABF8AF}" destId="{1AF22EFA-EEAA-4CCD-B345-BB7B35CE91AC}" srcOrd="1" destOrd="0" presId="urn:microsoft.com/office/officeart/2005/8/layout/radial6"/>
    <dgm:cxn modelId="{06F31B11-C8BF-4C70-AF1F-6C5FD94561A6}" type="presParOf" srcId="{6BA65613-CEB2-4591-BD80-1007D4ABF8AF}" destId="{10600500-E6E2-410B-A1CD-B17D06A16768}" srcOrd="2" destOrd="0" presId="urn:microsoft.com/office/officeart/2005/8/layout/radial6"/>
    <dgm:cxn modelId="{F99B1923-4E9F-4CB1-AB34-FCF89D3994B3}" type="presParOf" srcId="{6BA65613-CEB2-4591-BD80-1007D4ABF8AF}" destId="{BA215495-3B91-40E6-8DDB-B25451604A17}" srcOrd="3" destOrd="0" presId="urn:microsoft.com/office/officeart/2005/8/layout/radial6"/>
    <dgm:cxn modelId="{76F1D4A5-E869-49DE-8DA7-3A3A31C8ECD1}" type="presParOf" srcId="{6BA65613-CEB2-4591-BD80-1007D4ABF8AF}" destId="{4F44AC50-CE5B-43F6-8C80-448E471F1833}" srcOrd="4" destOrd="0" presId="urn:microsoft.com/office/officeart/2005/8/layout/radial6"/>
    <dgm:cxn modelId="{5E0B761A-EEA2-4DD1-9E76-A2274CD40910}" type="presParOf" srcId="{6BA65613-CEB2-4591-BD80-1007D4ABF8AF}" destId="{79673657-83CB-4613-940B-84F239AD7D52}" srcOrd="5" destOrd="0" presId="urn:microsoft.com/office/officeart/2005/8/layout/radial6"/>
    <dgm:cxn modelId="{9D6FD3CC-70E5-4D1B-BFAA-55B544D9271A}" type="presParOf" srcId="{6BA65613-CEB2-4591-BD80-1007D4ABF8AF}" destId="{41CD2EF1-6267-4833-AA0F-387DFB86AC1D}" srcOrd="6" destOrd="0" presId="urn:microsoft.com/office/officeart/2005/8/layout/radial6"/>
    <dgm:cxn modelId="{87F5DABF-E755-4783-99F2-499DC71A87FA}" type="presParOf" srcId="{6BA65613-CEB2-4591-BD80-1007D4ABF8AF}" destId="{446F3255-6EDB-4CDD-9417-139C42C79FC2}" srcOrd="7" destOrd="0" presId="urn:microsoft.com/office/officeart/2005/8/layout/radial6"/>
    <dgm:cxn modelId="{D872FCD8-65FA-4772-B4F4-7ADBF52ACC87}" type="presParOf" srcId="{6BA65613-CEB2-4591-BD80-1007D4ABF8AF}" destId="{E85B93FA-3CD9-49E5-B722-42288739AAE5}" srcOrd="8" destOrd="0" presId="urn:microsoft.com/office/officeart/2005/8/layout/radial6"/>
    <dgm:cxn modelId="{9AC12648-989B-4896-8843-7FEF14CAA21B}"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tx2">
            <a:lumMod val="60000"/>
            <a:lumOff val="40000"/>
          </a:schemeClr>
        </a:solidFill>
      </dgm:spPr>
      <dgm:t>
        <a:bodyPr/>
        <a:lstStyle/>
        <a:p>
          <a:r>
            <a:rPr lang="en-GB" sz="2000" dirty="0"/>
            <a:t>Sustainable energy</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bg2">
            <a:lumMod val="50000"/>
          </a:schemeClr>
        </a:solidFill>
      </dgm:spPr>
      <dgm:t>
        <a:bodyPr/>
        <a:lstStyle/>
        <a:p>
          <a:r>
            <a:rPr lang="en-GB" sz="2000" dirty="0"/>
            <a:t>Universal access</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dgm:t>
        <a:bodyPr/>
        <a:lstStyle/>
        <a:p>
          <a:endParaRPr lang="en-GB"/>
        </a:p>
      </dgm:t>
    </dgm:pt>
    <dgm:pt modelId="{FF3BA185-D55C-4846-94A9-E4A6DD28887F}">
      <dgm:prSet phldrT="[Text]" custT="1"/>
      <dgm:spPr>
        <a:solidFill>
          <a:schemeClr val="accent6">
            <a:lumMod val="75000"/>
          </a:schemeClr>
        </a:solidFill>
      </dgm:spPr>
      <dgm:t>
        <a:bodyPr/>
        <a:lstStyle/>
        <a:p>
          <a:r>
            <a:rPr lang="en-GB" sz="2000" dirty="0"/>
            <a:t>Safe, reliable, affordable</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dgm:t>
        <a:bodyPr/>
        <a:lstStyle/>
        <a:p>
          <a:endParaRPr lang="en-GB"/>
        </a:p>
      </dgm:t>
    </dgm:pt>
    <dgm:pt modelId="{09F96D96-721F-448F-8FD2-9452883A212A}">
      <dgm:prSet phldrT="[Text]" custT="1"/>
      <dgm:spPr>
        <a:solidFill>
          <a:schemeClr val="accent3"/>
        </a:solidFill>
      </dgm:spPr>
      <dgm:t>
        <a:bodyPr/>
        <a:lstStyle/>
        <a:p>
          <a:r>
            <a:rPr lang="en-GB" sz="2000" dirty="0"/>
            <a:t>Clean</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118443" custScaleY="118443"/>
      <dgm:spPr/>
    </dgm:pt>
    <dgm:pt modelId="{1AF22EFA-EEAA-4CCD-B345-BB7B35CE91AC}" type="pres">
      <dgm:prSet presAssocID="{7F754538-483C-4F3F-BA15-478567040E22}" presName="node" presStyleLbl="node1" presStyleIdx="0" presStyleCnt="3" custScaleX="139738"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39738" custScaleY="136239" custRadScaleRad="100024" custRadScaleInc="-60">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BAA9E90C-17D3-4FF0-9381-457299B50C29}" srcId="{54340B38-FD70-49DE-BA25-8943ECE66FBB}" destId="{5F0F5778-8342-48CB-8308-2F20FE82A954}" srcOrd="0" destOrd="0" parTransId="{147E082D-B848-455C-BFE3-0A60D9598B02}" sibTransId="{43429B8D-2DE3-497C-81DC-C982F8B0F40B}"/>
    <dgm:cxn modelId="{4B993C10-EC81-4242-8272-C0AE22A748B2}" type="presOf" srcId="{1FAD043F-DFD9-41FB-9451-4B046FB9A6F5}" destId="{BA215495-3B91-40E6-8DDB-B25451604A17}" srcOrd="0" destOrd="0" presId="urn:microsoft.com/office/officeart/2005/8/layout/radial6"/>
    <dgm:cxn modelId="{9E7DF628-45F7-445C-A9A4-81395DF24431}" type="presOf" srcId="{2F08F292-6595-448C-BAC8-021E104F6ED5}" destId="{3E533A83-E7A6-4AAB-91D0-D05B680F7DA4}" srcOrd="0" destOrd="0" presId="urn:microsoft.com/office/officeart/2005/8/layout/radial6"/>
    <dgm:cxn modelId="{AE10262D-35E6-489F-8058-5186F10B5C3F}" type="presOf" srcId="{09F96D96-721F-448F-8FD2-9452883A212A}" destId="{446F3255-6EDB-4CDD-9417-139C42C79FC2}"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F5B8325A-3C6F-4468-A8D1-7687A69D6C79}" type="presOf" srcId="{5F0F5778-8342-48CB-8308-2F20FE82A954}" destId="{5059257B-8B37-48C5-BC83-F233313A207E}" srcOrd="0" destOrd="0" presId="urn:microsoft.com/office/officeart/2005/8/layout/radial6"/>
    <dgm:cxn modelId="{BE5C7888-FBBB-471B-BBA7-0E4B9B319F71}" type="presOf" srcId="{7F754538-483C-4F3F-BA15-478567040E22}" destId="{1AF22EFA-EEAA-4CCD-B345-BB7B35CE91AC}" srcOrd="0" destOrd="0" presId="urn:microsoft.com/office/officeart/2005/8/layout/radial6"/>
    <dgm:cxn modelId="{181C90E0-1605-485C-A7D1-237DA08FE1C6}" type="presOf" srcId="{54340B38-FD70-49DE-BA25-8943ECE66FBB}" destId="{6BA65613-CEB2-4591-BD80-1007D4ABF8AF}"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246207EE-5773-45E8-9531-01144F476539}" type="presOf" srcId="{FF3BA185-D55C-4846-94A9-E4A6DD28887F}" destId="{4F44AC50-CE5B-43F6-8C80-448E471F1833}" srcOrd="0" destOrd="0" presId="urn:microsoft.com/office/officeart/2005/8/layout/radial6"/>
    <dgm:cxn modelId="{E3B143F8-0F41-4085-862E-F2D7DB0BCB41}" type="presOf" srcId="{E8FF03D5-F603-4CE4-A89B-016A2D87C0C3}" destId="{41CD2EF1-6267-4833-AA0F-387DFB86AC1D}" srcOrd="0" destOrd="0" presId="urn:microsoft.com/office/officeart/2005/8/layout/radial6"/>
    <dgm:cxn modelId="{3E85FCFA-5F61-4F99-A85D-5F2F0B92699A}" srcId="{5F0F5778-8342-48CB-8308-2F20FE82A954}" destId="{FF3BA185-D55C-4846-94A9-E4A6DD28887F}" srcOrd="1" destOrd="0" parTransId="{558BEA30-34B6-4B63-9FEB-7DD036145D3B}" sibTransId="{E8FF03D5-F603-4CE4-A89B-016A2D87C0C3}"/>
    <dgm:cxn modelId="{9DF0D254-4547-48E6-A8AF-F920FF5B8CBB}" type="presParOf" srcId="{6BA65613-CEB2-4591-BD80-1007D4ABF8AF}" destId="{5059257B-8B37-48C5-BC83-F233313A207E}" srcOrd="0" destOrd="0" presId="urn:microsoft.com/office/officeart/2005/8/layout/radial6"/>
    <dgm:cxn modelId="{4CAA24F0-8F20-4040-9ED9-4C05FA1DFADC}" type="presParOf" srcId="{6BA65613-CEB2-4591-BD80-1007D4ABF8AF}" destId="{1AF22EFA-EEAA-4CCD-B345-BB7B35CE91AC}" srcOrd="1" destOrd="0" presId="urn:microsoft.com/office/officeart/2005/8/layout/radial6"/>
    <dgm:cxn modelId="{9C2BFA51-778C-44F8-9672-88D3DB8EE5C1}" type="presParOf" srcId="{6BA65613-CEB2-4591-BD80-1007D4ABF8AF}" destId="{10600500-E6E2-410B-A1CD-B17D06A16768}" srcOrd="2" destOrd="0" presId="urn:microsoft.com/office/officeart/2005/8/layout/radial6"/>
    <dgm:cxn modelId="{8874E419-A795-4FF4-9FAA-C73C580ADBEF}" type="presParOf" srcId="{6BA65613-CEB2-4591-BD80-1007D4ABF8AF}" destId="{BA215495-3B91-40E6-8DDB-B25451604A17}" srcOrd="3" destOrd="0" presId="urn:microsoft.com/office/officeart/2005/8/layout/radial6"/>
    <dgm:cxn modelId="{3DF42694-64F5-47D3-90D1-DBF89A733E9F}" type="presParOf" srcId="{6BA65613-CEB2-4591-BD80-1007D4ABF8AF}" destId="{4F44AC50-CE5B-43F6-8C80-448E471F1833}" srcOrd="4" destOrd="0" presId="urn:microsoft.com/office/officeart/2005/8/layout/radial6"/>
    <dgm:cxn modelId="{3511DBF5-9B52-4E5F-ABED-E61CF15476D1}" type="presParOf" srcId="{6BA65613-CEB2-4591-BD80-1007D4ABF8AF}" destId="{79673657-83CB-4613-940B-84F239AD7D52}" srcOrd="5" destOrd="0" presId="urn:microsoft.com/office/officeart/2005/8/layout/radial6"/>
    <dgm:cxn modelId="{D656BD6D-FCB0-4E1A-A533-252B5E5C9CA2}" type="presParOf" srcId="{6BA65613-CEB2-4591-BD80-1007D4ABF8AF}" destId="{41CD2EF1-6267-4833-AA0F-387DFB86AC1D}" srcOrd="6" destOrd="0" presId="urn:microsoft.com/office/officeart/2005/8/layout/radial6"/>
    <dgm:cxn modelId="{A3CADD20-581E-468F-81B3-54D8EFFD9AAF}" type="presParOf" srcId="{6BA65613-CEB2-4591-BD80-1007D4ABF8AF}" destId="{446F3255-6EDB-4CDD-9417-139C42C79FC2}" srcOrd="7" destOrd="0" presId="urn:microsoft.com/office/officeart/2005/8/layout/radial6"/>
    <dgm:cxn modelId="{20062939-C90A-4136-A741-668DE8FD852B}" type="presParOf" srcId="{6BA65613-CEB2-4591-BD80-1007D4ABF8AF}" destId="{E85B93FA-3CD9-49E5-B722-42288739AAE5}" srcOrd="8" destOrd="0" presId="urn:microsoft.com/office/officeart/2005/8/layout/radial6"/>
    <dgm:cxn modelId="{8CC61740-21FB-4BB9-A84D-33D2EE8CC868}"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schemeClr>
        </a:solidFill>
      </dgm:spPr>
      <dgm:t>
        <a:bodyPr/>
        <a:lstStyle/>
        <a:p>
          <a:r>
            <a:rPr lang="en-GB" sz="2000" dirty="0"/>
            <a:t>Land (food)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dgm:t>
        <a:bodyPr/>
        <a:lstStyle/>
        <a:p>
          <a:endParaRPr lang="en-GB"/>
        </a:p>
      </dgm:t>
    </dgm:pt>
    <dgm:pt modelId="{FF3BA185-D55C-4846-94A9-E4A6DD28887F}">
      <dgm:prSet phldrT="[Text]" custT="1"/>
      <dgm:spPr>
        <a:solidFill>
          <a:schemeClr val="accent2">
            <a:lumMod val="75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176850" custScaleY="138549"/>
      <dgm:spPr/>
    </dgm:pt>
    <dgm:pt modelId="{1AF22EFA-EEAA-4CCD-B345-BB7B35CE91AC}" type="pres">
      <dgm:prSet presAssocID="{7F754538-483C-4F3F-BA15-478567040E22}" presName="node" presStyleLbl="node1" presStyleIdx="0" presStyleCnt="3" custScaleX="139738"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39738"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4C798F06-D154-4A61-A59B-31640C5AE2D8}" type="presOf" srcId="{FF3BA185-D55C-4846-94A9-E4A6DD28887F}" destId="{4F44AC50-CE5B-43F6-8C80-448E471F1833}" srcOrd="0" destOrd="0" presId="urn:microsoft.com/office/officeart/2005/8/layout/radial6"/>
    <dgm:cxn modelId="{BAA9E90C-17D3-4FF0-9381-457299B50C29}" srcId="{54340B38-FD70-49DE-BA25-8943ECE66FBB}" destId="{5F0F5778-8342-48CB-8308-2F20FE82A954}" srcOrd="0" destOrd="0" parTransId="{147E082D-B848-455C-BFE3-0A60D9598B02}" sibTransId="{43429B8D-2DE3-497C-81DC-C982F8B0F40B}"/>
    <dgm:cxn modelId="{0355B911-2F8F-4B56-B46C-ED6E5C2D2BD8}" type="presOf" srcId="{E8FF03D5-F603-4CE4-A89B-016A2D87C0C3}" destId="{41CD2EF1-6267-4833-AA0F-387DFB86AC1D}" srcOrd="0" destOrd="0" presId="urn:microsoft.com/office/officeart/2005/8/layout/radial6"/>
    <dgm:cxn modelId="{09C0651E-08A6-4588-B216-E3F68A4748A5}" type="presOf" srcId="{54340B38-FD70-49DE-BA25-8943ECE66FBB}" destId="{6BA65613-CEB2-4591-BD80-1007D4ABF8AF}" srcOrd="0" destOrd="0" presId="urn:microsoft.com/office/officeart/2005/8/layout/radial6"/>
    <dgm:cxn modelId="{550A8B2C-D392-49D8-84AA-B166EC5CF0DE}" type="presOf" srcId="{7F754538-483C-4F3F-BA15-478567040E22}" destId="{1AF22EFA-EEAA-4CCD-B345-BB7B35CE91AC}" srcOrd="0" destOrd="0" presId="urn:microsoft.com/office/officeart/2005/8/layout/radial6"/>
    <dgm:cxn modelId="{EF0A902E-93B2-41AA-BDD5-1B35D6AC5BD3}" type="presOf" srcId="{1FAD043F-DFD9-41FB-9451-4B046FB9A6F5}" destId="{BA215495-3B91-40E6-8DDB-B25451604A17}"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4E81415F-C652-4EF5-826C-4FE85E3F1EBE}" type="presOf" srcId="{2F08F292-6595-448C-BAC8-021E104F6ED5}" destId="{3E533A83-E7A6-4AAB-91D0-D05B680F7DA4}" srcOrd="0" destOrd="0" presId="urn:microsoft.com/office/officeart/2005/8/layout/radial6"/>
    <dgm:cxn modelId="{6DF1668D-DDB0-4089-971D-FBFA66B2CE23}" type="presOf" srcId="{09F96D96-721F-448F-8FD2-9452883A212A}" destId="{446F3255-6EDB-4CDD-9417-139C42C79FC2}" srcOrd="0" destOrd="0" presId="urn:microsoft.com/office/officeart/2005/8/layout/radial6"/>
    <dgm:cxn modelId="{1BCCA1AC-7F89-47A3-A407-C4E09B9D6AD5}" type="presOf" srcId="{5F0F5778-8342-48CB-8308-2F20FE82A954}" destId="{5059257B-8B37-48C5-BC83-F233313A207E}"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3E85FCFA-5F61-4F99-A85D-5F2F0B92699A}" srcId="{5F0F5778-8342-48CB-8308-2F20FE82A954}" destId="{FF3BA185-D55C-4846-94A9-E4A6DD28887F}" srcOrd="1" destOrd="0" parTransId="{558BEA30-34B6-4B63-9FEB-7DD036145D3B}" sibTransId="{E8FF03D5-F603-4CE4-A89B-016A2D87C0C3}"/>
    <dgm:cxn modelId="{571C8248-3AF7-410D-82AE-521642B0381D}" type="presParOf" srcId="{6BA65613-CEB2-4591-BD80-1007D4ABF8AF}" destId="{5059257B-8B37-48C5-BC83-F233313A207E}" srcOrd="0" destOrd="0" presId="urn:microsoft.com/office/officeart/2005/8/layout/radial6"/>
    <dgm:cxn modelId="{F2B5A951-DDAC-4C72-A200-00C9E70C46A4}" type="presParOf" srcId="{6BA65613-CEB2-4591-BD80-1007D4ABF8AF}" destId="{1AF22EFA-EEAA-4CCD-B345-BB7B35CE91AC}" srcOrd="1" destOrd="0" presId="urn:microsoft.com/office/officeart/2005/8/layout/radial6"/>
    <dgm:cxn modelId="{74E3F97F-BE21-4605-B027-5E88555C0682}" type="presParOf" srcId="{6BA65613-CEB2-4591-BD80-1007D4ABF8AF}" destId="{10600500-E6E2-410B-A1CD-B17D06A16768}" srcOrd="2" destOrd="0" presId="urn:microsoft.com/office/officeart/2005/8/layout/radial6"/>
    <dgm:cxn modelId="{FD63B95A-F21D-428E-AC4E-CFEF5E35BA2C}" type="presParOf" srcId="{6BA65613-CEB2-4591-BD80-1007D4ABF8AF}" destId="{BA215495-3B91-40E6-8DDB-B25451604A17}" srcOrd="3" destOrd="0" presId="urn:microsoft.com/office/officeart/2005/8/layout/radial6"/>
    <dgm:cxn modelId="{5438FF0A-D1F0-423D-8366-FD7FAFD049F0}" type="presParOf" srcId="{6BA65613-CEB2-4591-BD80-1007D4ABF8AF}" destId="{4F44AC50-CE5B-43F6-8C80-448E471F1833}" srcOrd="4" destOrd="0" presId="urn:microsoft.com/office/officeart/2005/8/layout/radial6"/>
    <dgm:cxn modelId="{55BBD145-F17A-4805-90A3-9208CFDEBCE2}" type="presParOf" srcId="{6BA65613-CEB2-4591-BD80-1007D4ABF8AF}" destId="{79673657-83CB-4613-940B-84F239AD7D52}" srcOrd="5" destOrd="0" presId="urn:microsoft.com/office/officeart/2005/8/layout/radial6"/>
    <dgm:cxn modelId="{CFE6412A-FEC3-4176-BB62-27C72E183324}" type="presParOf" srcId="{6BA65613-CEB2-4591-BD80-1007D4ABF8AF}" destId="{41CD2EF1-6267-4833-AA0F-387DFB86AC1D}" srcOrd="6" destOrd="0" presId="urn:microsoft.com/office/officeart/2005/8/layout/radial6"/>
    <dgm:cxn modelId="{34D9B0DE-3667-4FB1-80AD-039337592198}" type="presParOf" srcId="{6BA65613-CEB2-4591-BD80-1007D4ABF8AF}" destId="{446F3255-6EDB-4CDD-9417-139C42C79FC2}" srcOrd="7" destOrd="0" presId="urn:microsoft.com/office/officeart/2005/8/layout/radial6"/>
    <dgm:cxn modelId="{51B15988-04AE-4E49-9ED3-EB68D7D6CE73}" type="presParOf" srcId="{6BA65613-CEB2-4591-BD80-1007D4ABF8AF}" destId="{E85B93FA-3CD9-49E5-B722-42288739AAE5}" srcOrd="8" destOrd="0" presId="urn:microsoft.com/office/officeart/2005/8/layout/radial6"/>
    <dgm:cxn modelId="{20716AFD-F120-4C05-90E1-90BFE2E1FBB6}"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schemeClr>
        </a:solidFill>
      </dgm:spPr>
      <dgm:t>
        <a:bodyPr/>
        <a:lstStyle/>
        <a:p>
          <a:r>
            <a:rPr lang="en-GB" sz="2000" dirty="0"/>
            <a:t>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dgm:t>
        <a:bodyPr/>
        <a:lstStyle/>
        <a:p>
          <a:endParaRPr lang="en-GB"/>
        </a:p>
      </dgm:t>
    </dgm:pt>
    <dgm:pt modelId="{FF3BA185-D55C-4846-94A9-E4A6DD28887F}">
      <dgm:prSet phldrT="[Text]" custT="1"/>
      <dgm:spPr>
        <a:solidFill>
          <a:schemeClr val="accent2">
            <a:lumMod val="75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dgm:t>
        <a:bodyPr/>
        <a:lstStyle/>
        <a:p>
          <a:endParaRPr lang="en-GB"/>
        </a:p>
      </dgm:t>
    </dgm:pt>
    <dgm:pt modelId="{09F96D96-721F-448F-8FD2-9452883A212A}">
      <dgm:prSet phldrT="[Text]" custT="1"/>
      <dgm:spPr>
        <a:solidFill>
          <a:schemeClr val="accent3">
            <a:alpha val="17000"/>
          </a:schemeClr>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176850" custScaleY="138549"/>
      <dgm:spPr/>
    </dgm:pt>
    <dgm:pt modelId="{1AF22EFA-EEAA-4CCD-B345-BB7B35CE91AC}" type="pres">
      <dgm:prSet presAssocID="{7F754538-483C-4F3F-BA15-478567040E22}" presName="node" presStyleLbl="node1" presStyleIdx="0" presStyleCnt="3" custScaleX="139738"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39738"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BAA9E90C-17D3-4FF0-9381-457299B50C29}" srcId="{54340B38-FD70-49DE-BA25-8943ECE66FBB}" destId="{5F0F5778-8342-48CB-8308-2F20FE82A954}" srcOrd="0" destOrd="0" parTransId="{147E082D-B848-455C-BFE3-0A60D9598B02}" sibTransId="{43429B8D-2DE3-497C-81DC-C982F8B0F40B}"/>
    <dgm:cxn modelId="{AF500939-B697-4919-8D04-4A56BC2E8CF0}" srcId="{5F0F5778-8342-48CB-8308-2F20FE82A954}" destId="{09F96D96-721F-448F-8FD2-9452883A212A}" srcOrd="2" destOrd="0" parTransId="{ACDF5F4E-F80B-40FD-8094-FD52DC71FA3C}" sibTransId="{2F08F292-6595-448C-BAC8-021E104F6ED5}"/>
    <dgm:cxn modelId="{C2859D6B-C5DE-46A7-A959-A3A1B1010118}" type="presOf" srcId="{1FAD043F-DFD9-41FB-9451-4B046FB9A6F5}" destId="{BA215495-3B91-40E6-8DDB-B25451604A17}" srcOrd="0" destOrd="0" presId="urn:microsoft.com/office/officeart/2005/8/layout/radial6"/>
    <dgm:cxn modelId="{55323683-3C33-4220-9EB9-0CDB16631AFB}" type="presOf" srcId="{E8FF03D5-F603-4CE4-A89B-016A2D87C0C3}" destId="{41CD2EF1-6267-4833-AA0F-387DFB86AC1D}" srcOrd="0" destOrd="0" presId="urn:microsoft.com/office/officeart/2005/8/layout/radial6"/>
    <dgm:cxn modelId="{BA1DA785-6E4D-494F-85AA-AC63CD847D9C}" type="presOf" srcId="{FF3BA185-D55C-4846-94A9-E4A6DD28887F}" destId="{4F44AC50-CE5B-43F6-8C80-448E471F1833}" srcOrd="0" destOrd="0" presId="urn:microsoft.com/office/officeart/2005/8/layout/radial6"/>
    <dgm:cxn modelId="{B8FB728A-FFE2-4981-84BD-13E0CDAC5CCD}" type="presOf" srcId="{2F08F292-6595-448C-BAC8-021E104F6ED5}" destId="{3E533A83-E7A6-4AAB-91D0-D05B680F7DA4}" srcOrd="0" destOrd="0" presId="urn:microsoft.com/office/officeart/2005/8/layout/radial6"/>
    <dgm:cxn modelId="{E3D502C4-65C0-4B89-91C8-9FBAD040C3A9}" type="presOf" srcId="{54340B38-FD70-49DE-BA25-8943ECE66FBB}" destId="{6BA65613-CEB2-4591-BD80-1007D4ABF8AF}" srcOrd="0" destOrd="0" presId="urn:microsoft.com/office/officeart/2005/8/layout/radial6"/>
    <dgm:cxn modelId="{5A8710D9-04DA-4295-8FBD-2E489B291E98}" type="presOf" srcId="{7F754538-483C-4F3F-BA15-478567040E22}" destId="{1AF22EFA-EEAA-4CCD-B345-BB7B35CE91AC}" srcOrd="0" destOrd="0" presId="urn:microsoft.com/office/officeart/2005/8/layout/radial6"/>
    <dgm:cxn modelId="{6B0C9DDE-F3AD-4206-9FBB-2DAC485BA047}" type="presOf" srcId="{09F96D96-721F-448F-8FD2-9452883A212A}" destId="{446F3255-6EDB-4CDD-9417-139C42C79FC2}"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70BDFEEC-D928-478E-A54E-80AD5A32FD5C}" type="presOf" srcId="{5F0F5778-8342-48CB-8308-2F20FE82A954}" destId="{5059257B-8B37-48C5-BC83-F233313A207E}" srcOrd="0" destOrd="0" presId="urn:microsoft.com/office/officeart/2005/8/layout/radial6"/>
    <dgm:cxn modelId="{3E85FCFA-5F61-4F99-A85D-5F2F0B92699A}" srcId="{5F0F5778-8342-48CB-8308-2F20FE82A954}" destId="{FF3BA185-D55C-4846-94A9-E4A6DD28887F}" srcOrd="1" destOrd="0" parTransId="{558BEA30-34B6-4B63-9FEB-7DD036145D3B}" sibTransId="{E8FF03D5-F603-4CE4-A89B-016A2D87C0C3}"/>
    <dgm:cxn modelId="{2D92FDCC-D664-40F3-B784-3AE31E9A82B9}" type="presParOf" srcId="{6BA65613-CEB2-4591-BD80-1007D4ABF8AF}" destId="{5059257B-8B37-48C5-BC83-F233313A207E}" srcOrd="0" destOrd="0" presId="urn:microsoft.com/office/officeart/2005/8/layout/radial6"/>
    <dgm:cxn modelId="{B734B285-16D5-41DB-AE88-F463862FAEE4}" type="presParOf" srcId="{6BA65613-CEB2-4591-BD80-1007D4ABF8AF}" destId="{1AF22EFA-EEAA-4CCD-B345-BB7B35CE91AC}" srcOrd="1" destOrd="0" presId="urn:microsoft.com/office/officeart/2005/8/layout/radial6"/>
    <dgm:cxn modelId="{9E556330-63FF-4B91-B56A-131271F732A4}" type="presParOf" srcId="{6BA65613-CEB2-4591-BD80-1007D4ABF8AF}" destId="{10600500-E6E2-410B-A1CD-B17D06A16768}" srcOrd="2" destOrd="0" presId="urn:microsoft.com/office/officeart/2005/8/layout/radial6"/>
    <dgm:cxn modelId="{C907924C-66F8-4B52-8526-DDD744B1003E}" type="presParOf" srcId="{6BA65613-CEB2-4591-BD80-1007D4ABF8AF}" destId="{BA215495-3B91-40E6-8DDB-B25451604A17}" srcOrd="3" destOrd="0" presId="urn:microsoft.com/office/officeart/2005/8/layout/radial6"/>
    <dgm:cxn modelId="{B3A0C41E-7DD0-4B2F-8023-1ABA43B76F62}" type="presParOf" srcId="{6BA65613-CEB2-4591-BD80-1007D4ABF8AF}" destId="{4F44AC50-CE5B-43F6-8C80-448E471F1833}" srcOrd="4" destOrd="0" presId="urn:microsoft.com/office/officeart/2005/8/layout/radial6"/>
    <dgm:cxn modelId="{2495C3F4-38C7-4DEF-9A6E-395999399BBD}" type="presParOf" srcId="{6BA65613-CEB2-4591-BD80-1007D4ABF8AF}" destId="{79673657-83CB-4613-940B-84F239AD7D52}" srcOrd="5" destOrd="0" presId="urn:microsoft.com/office/officeart/2005/8/layout/radial6"/>
    <dgm:cxn modelId="{DFE7B2A5-CA42-4B2B-839E-CA43F3573E3F}" type="presParOf" srcId="{6BA65613-CEB2-4591-BD80-1007D4ABF8AF}" destId="{41CD2EF1-6267-4833-AA0F-387DFB86AC1D}" srcOrd="6" destOrd="0" presId="urn:microsoft.com/office/officeart/2005/8/layout/radial6"/>
    <dgm:cxn modelId="{F27A5414-1AB9-484E-81FA-3AE2014AA12D}" type="presParOf" srcId="{6BA65613-CEB2-4591-BD80-1007D4ABF8AF}" destId="{446F3255-6EDB-4CDD-9417-139C42C79FC2}" srcOrd="7" destOrd="0" presId="urn:microsoft.com/office/officeart/2005/8/layout/radial6"/>
    <dgm:cxn modelId="{DC6FB453-8C6C-4C26-823E-43559F0A70E8}" type="presParOf" srcId="{6BA65613-CEB2-4591-BD80-1007D4ABF8AF}" destId="{E85B93FA-3CD9-49E5-B722-42288739AAE5}" srcOrd="8" destOrd="0" presId="urn:microsoft.com/office/officeart/2005/8/layout/radial6"/>
    <dgm:cxn modelId="{B0A78520-0951-4B6E-856F-1B3892490F83}"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alpha val="14000"/>
          </a:schemeClr>
        </a:solidFill>
        <a:effectLst>
          <a:outerShdw blurRad="50800" dist="50800" dir="5400000" algn="ctr" rotWithShape="0">
            <a:srgbClr val="000000">
              <a:alpha val="28000"/>
            </a:srgbClr>
          </a:outerShdw>
        </a:effectLst>
      </dgm:spPr>
      <dgm:t>
        <a:bodyPr/>
        <a:lstStyle/>
        <a:p>
          <a:r>
            <a:rPr lang="en-GB" sz="2000" dirty="0"/>
            <a:t>Land (food)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a:solidFill>
          <a:schemeClr val="accent1">
            <a:tint val="60000"/>
            <a:hueOff val="0"/>
            <a:satOff val="0"/>
            <a:lumOff val="0"/>
            <a:alpha val="20000"/>
          </a:schemeClr>
        </a:solidFill>
      </dgm:spPr>
      <dgm:t>
        <a:bodyPr/>
        <a:lstStyle/>
        <a:p>
          <a:endParaRPr lang="en-GB"/>
        </a:p>
      </dgm:t>
    </dgm:pt>
    <dgm:pt modelId="{FF3BA185-D55C-4846-94A9-E4A6DD28887F}">
      <dgm:prSet phldrT="[Text]" custT="1"/>
      <dgm:spPr>
        <a:solidFill>
          <a:schemeClr val="accent2">
            <a:lumMod val="75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a:solidFill>
          <a:schemeClr val="accent1">
            <a:tint val="60000"/>
            <a:hueOff val="0"/>
            <a:satOff val="0"/>
            <a:lumOff val="0"/>
            <a:alpha val="20000"/>
          </a:schemeClr>
        </a:solidFill>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203790" custScaleY="163214"/>
      <dgm:spPr/>
    </dgm:pt>
    <dgm:pt modelId="{1AF22EFA-EEAA-4CCD-B345-BB7B35CE91AC}" type="pres">
      <dgm:prSet presAssocID="{7F754538-483C-4F3F-BA15-478567040E22}" presName="node" presStyleLbl="node1" presStyleIdx="0" presStyleCnt="3" custScaleX="139738"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55241"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BAA9E90C-17D3-4FF0-9381-457299B50C29}" srcId="{54340B38-FD70-49DE-BA25-8943ECE66FBB}" destId="{5F0F5778-8342-48CB-8308-2F20FE82A954}" srcOrd="0" destOrd="0" parTransId="{147E082D-B848-455C-BFE3-0A60D9598B02}" sibTransId="{43429B8D-2DE3-497C-81DC-C982F8B0F40B}"/>
    <dgm:cxn modelId="{1C015D17-3664-4556-A296-C091C95EF942}" type="presOf" srcId="{7F754538-483C-4F3F-BA15-478567040E22}" destId="{1AF22EFA-EEAA-4CCD-B345-BB7B35CE91AC}" srcOrd="0" destOrd="0" presId="urn:microsoft.com/office/officeart/2005/8/layout/radial6"/>
    <dgm:cxn modelId="{4ED1A11A-6F2B-4629-B183-DCE775817376}" type="presOf" srcId="{54340B38-FD70-49DE-BA25-8943ECE66FBB}" destId="{6BA65613-CEB2-4591-BD80-1007D4ABF8AF}" srcOrd="0" destOrd="0" presId="urn:microsoft.com/office/officeart/2005/8/layout/radial6"/>
    <dgm:cxn modelId="{F324D81A-278A-4B9C-9598-60D9AB7B3B51}" type="presOf" srcId="{FF3BA185-D55C-4846-94A9-E4A6DD28887F}" destId="{4F44AC50-CE5B-43F6-8C80-448E471F1833}" srcOrd="0" destOrd="0" presId="urn:microsoft.com/office/officeart/2005/8/layout/radial6"/>
    <dgm:cxn modelId="{496FEE22-89D7-4AD5-BDCF-CB47D0BD0BE7}" type="presOf" srcId="{1FAD043F-DFD9-41FB-9451-4B046FB9A6F5}" destId="{BA215495-3B91-40E6-8DDB-B25451604A17}" srcOrd="0" destOrd="0" presId="urn:microsoft.com/office/officeart/2005/8/layout/radial6"/>
    <dgm:cxn modelId="{EED98B25-3735-463B-A448-E5096263E006}" type="presOf" srcId="{E8FF03D5-F603-4CE4-A89B-016A2D87C0C3}" destId="{41CD2EF1-6267-4833-AA0F-387DFB86AC1D}"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1645285D-4F1E-4B35-B0F1-E18CF17E1F95}" type="presOf" srcId="{2F08F292-6595-448C-BAC8-021E104F6ED5}" destId="{3E533A83-E7A6-4AAB-91D0-D05B680F7DA4}"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FF3314E4-70CE-4503-8330-BDB065DF5D26}" type="presOf" srcId="{09F96D96-721F-448F-8FD2-9452883A212A}" destId="{446F3255-6EDB-4CDD-9417-139C42C79FC2}" srcOrd="0" destOrd="0" presId="urn:microsoft.com/office/officeart/2005/8/layout/radial6"/>
    <dgm:cxn modelId="{535320E9-AF06-4845-AEA0-67870816804D}" type="presOf" srcId="{5F0F5778-8342-48CB-8308-2F20FE82A954}" destId="{5059257B-8B37-48C5-BC83-F233313A207E}" srcOrd="0" destOrd="0" presId="urn:microsoft.com/office/officeart/2005/8/layout/radial6"/>
    <dgm:cxn modelId="{3E85FCFA-5F61-4F99-A85D-5F2F0B92699A}" srcId="{5F0F5778-8342-48CB-8308-2F20FE82A954}" destId="{FF3BA185-D55C-4846-94A9-E4A6DD28887F}" srcOrd="1" destOrd="0" parTransId="{558BEA30-34B6-4B63-9FEB-7DD036145D3B}" sibTransId="{E8FF03D5-F603-4CE4-A89B-016A2D87C0C3}"/>
    <dgm:cxn modelId="{9DEA7398-01B7-423F-AA47-33C910ABF090}" type="presParOf" srcId="{6BA65613-CEB2-4591-BD80-1007D4ABF8AF}" destId="{5059257B-8B37-48C5-BC83-F233313A207E}" srcOrd="0" destOrd="0" presId="urn:microsoft.com/office/officeart/2005/8/layout/radial6"/>
    <dgm:cxn modelId="{644DA10C-3F01-4978-9D33-516D115B8C94}" type="presParOf" srcId="{6BA65613-CEB2-4591-BD80-1007D4ABF8AF}" destId="{1AF22EFA-EEAA-4CCD-B345-BB7B35CE91AC}" srcOrd="1" destOrd="0" presId="urn:microsoft.com/office/officeart/2005/8/layout/radial6"/>
    <dgm:cxn modelId="{69A300B0-67C2-4773-9753-1FE110F05368}" type="presParOf" srcId="{6BA65613-CEB2-4591-BD80-1007D4ABF8AF}" destId="{10600500-E6E2-410B-A1CD-B17D06A16768}" srcOrd="2" destOrd="0" presId="urn:microsoft.com/office/officeart/2005/8/layout/radial6"/>
    <dgm:cxn modelId="{4A3298CF-B233-4002-B55A-53DA555318A8}" type="presParOf" srcId="{6BA65613-CEB2-4591-BD80-1007D4ABF8AF}" destId="{BA215495-3B91-40E6-8DDB-B25451604A17}" srcOrd="3" destOrd="0" presId="urn:microsoft.com/office/officeart/2005/8/layout/radial6"/>
    <dgm:cxn modelId="{9AF4878F-A569-4060-BBC9-69B472C0CB97}" type="presParOf" srcId="{6BA65613-CEB2-4591-BD80-1007D4ABF8AF}" destId="{4F44AC50-CE5B-43F6-8C80-448E471F1833}" srcOrd="4" destOrd="0" presId="urn:microsoft.com/office/officeart/2005/8/layout/radial6"/>
    <dgm:cxn modelId="{DF200F31-DD2A-487E-8608-FE4B206901CC}" type="presParOf" srcId="{6BA65613-CEB2-4591-BD80-1007D4ABF8AF}" destId="{79673657-83CB-4613-940B-84F239AD7D52}" srcOrd="5" destOrd="0" presId="urn:microsoft.com/office/officeart/2005/8/layout/radial6"/>
    <dgm:cxn modelId="{297CBF5E-7DFF-4263-AAD5-76288F0705E0}" type="presParOf" srcId="{6BA65613-CEB2-4591-BD80-1007D4ABF8AF}" destId="{41CD2EF1-6267-4833-AA0F-387DFB86AC1D}" srcOrd="6" destOrd="0" presId="urn:microsoft.com/office/officeart/2005/8/layout/radial6"/>
    <dgm:cxn modelId="{EC599AA5-33B1-40CA-8A69-A6768E196C79}" type="presParOf" srcId="{6BA65613-CEB2-4591-BD80-1007D4ABF8AF}" destId="{446F3255-6EDB-4CDD-9417-139C42C79FC2}" srcOrd="7" destOrd="0" presId="urn:microsoft.com/office/officeart/2005/8/layout/radial6"/>
    <dgm:cxn modelId="{17A5F2C0-A1D7-4987-93C6-E93B8C8F05E1}" type="presParOf" srcId="{6BA65613-CEB2-4591-BD80-1007D4ABF8AF}" destId="{E85B93FA-3CD9-49E5-B722-42288739AAE5}" srcOrd="8" destOrd="0" presId="urn:microsoft.com/office/officeart/2005/8/layout/radial6"/>
    <dgm:cxn modelId="{345CC418-2CCD-4597-B333-3D210F821761}"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alpha val="14000"/>
          </a:schemeClr>
        </a:solidFill>
        <a:effectLst>
          <a:outerShdw blurRad="50800" dist="50800" dir="5400000" algn="ctr" rotWithShape="0">
            <a:srgbClr val="000000">
              <a:alpha val="28000"/>
            </a:srgbClr>
          </a:outerShdw>
        </a:effectLst>
      </dgm:spPr>
      <dgm:t>
        <a:bodyPr/>
        <a:lstStyle/>
        <a:p>
          <a:r>
            <a:rPr lang="en-GB" sz="2000" dirty="0"/>
            <a:t>Land (food)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a:solidFill>
          <a:schemeClr val="accent1">
            <a:tint val="60000"/>
            <a:hueOff val="0"/>
            <a:satOff val="0"/>
            <a:lumOff val="0"/>
            <a:alpha val="21000"/>
          </a:schemeClr>
        </a:solidFill>
      </dgm:spPr>
      <dgm:t>
        <a:bodyPr/>
        <a:lstStyle/>
        <a:p>
          <a:endParaRPr lang="en-GB"/>
        </a:p>
      </dgm:t>
    </dgm:pt>
    <dgm:pt modelId="{FF3BA185-D55C-4846-94A9-E4A6DD28887F}">
      <dgm:prSet phldrT="[Text]" custT="1"/>
      <dgm:spPr>
        <a:solidFill>
          <a:schemeClr val="accent2">
            <a:lumMod val="75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a:solidFill>
          <a:schemeClr val="accent1">
            <a:tint val="60000"/>
            <a:hueOff val="0"/>
            <a:satOff val="0"/>
            <a:lumOff val="0"/>
            <a:alpha val="17000"/>
          </a:schemeClr>
        </a:solidFill>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195534" custScaleY="173075" custLinFactNeighborY="-3648"/>
      <dgm:spPr/>
    </dgm:pt>
    <dgm:pt modelId="{1AF22EFA-EEAA-4CCD-B345-BB7B35CE91AC}" type="pres">
      <dgm:prSet presAssocID="{7F754538-483C-4F3F-BA15-478567040E22}" presName="node" presStyleLbl="node1" presStyleIdx="0" presStyleCnt="3" custScaleX="154062"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55722"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DBD5C90B-1FE5-4A93-BA78-98D7221DFC08}" type="presOf" srcId="{54340B38-FD70-49DE-BA25-8943ECE66FBB}" destId="{6BA65613-CEB2-4591-BD80-1007D4ABF8AF}" srcOrd="0" destOrd="0" presId="urn:microsoft.com/office/officeart/2005/8/layout/radial6"/>
    <dgm:cxn modelId="{BAA9E90C-17D3-4FF0-9381-457299B50C29}" srcId="{54340B38-FD70-49DE-BA25-8943ECE66FBB}" destId="{5F0F5778-8342-48CB-8308-2F20FE82A954}" srcOrd="0" destOrd="0" parTransId="{147E082D-B848-455C-BFE3-0A60D9598B02}" sibTransId="{43429B8D-2DE3-497C-81DC-C982F8B0F40B}"/>
    <dgm:cxn modelId="{BB838B12-E335-4B64-8117-2B457B033B31}" type="presOf" srcId="{FF3BA185-D55C-4846-94A9-E4A6DD28887F}" destId="{4F44AC50-CE5B-43F6-8C80-448E471F1833}" srcOrd="0" destOrd="0" presId="urn:microsoft.com/office/officeart/2005/8/layout/radial6"/>
    <dgm:cxn modelId="{5DEB5E1E-BA3F-4EA3-B886-12F79308DA5A}" type="presOf" srcId="{7F754538-483C-4F3F-BA15-478567040E22}" destId="{1AF22EFA-EEAA-4CCD-B345-BB7B35CE91AC}"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65EB117C-FE82-49DB-9C16-373EA83C70A4}" type="presOf" srcId="{2F08F292-6595-448C-BAC8-021E104F6ED5}" destId="{3E533A83-E7A6-4AAB-91D0-D05B680F7DA4}" srcOrd="0" destOrd="0" presId="urn:microsoft.com/office/officeart/2005/8/layout/radial6"/>
    <dgm:cxn modelId="{A033B494-861E-4798-A8B1-AD7BCF02F3F3}" type="presOf" srcId="{09F96D96-721F-448F-8FD2-9452883A212A}" destId="{446F3255-6EDB-4CDD-9417-139C42C79FC2}" srcOrd="0" destOrd="0" presId="urn:microsoft.com/office/officeart/2005/8/layout/radial6"/>
    <dgm:cxn modelId="{578184CC-5422-4B5F-A997-A07C665EDBB7}" type="presOf" srcId="{E8FF03D5-F603-4CE4-A89B-016A2D87C0C3}" destId="{41CD2EF1-6267-4833-AA0F-387DFB86AC1D}"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FF2B05F8-BB77-484A-8742-F017AEAACD70}" type="presOf" srcId="{5F0F5778-8342-48CB-8308-2F20FE82A954}" destId="{5059257B-8B37-48C5-BC83-F233313A207E}" srcOrd="0" destOrd="0" presId="urn:microsoft.com/office/officeart/2005/8/layout/radial6"/>
    <dgm:cxn modelId="{3E85FCFA-5F61-4F99-A85D-5F2F0B92699A}" srcId="{5F0F5778-8342-48CB-8308-2F20FE82A954}" destId="{FF3BA185-D55C-4846-94A9-E4A6DD28887F}" srcOrd="1" destOrd="0" parTransId="{558BEA30-34B6-4B63-9FEB-7DD036145D3B}" sibTransId="{E8FF03D5-F603-4CE4-A89B-016A2D87C0C3}"/>
    <dgm:cxn modelId="{1477E9FC-FC9E-444A-B737-F21F108600EE}" type="presOf" srcId="{1FAD043F-DFD9-41FB-9451-4B046FB9A6F5}" destId="{BA215495-3B91-40E6-8DDB-B25451604A17}" srcOrd="0" destOrd="0" presId="urn:microsoft.com/office/officeart/2005/8/layout/radial6"/>
    <dgm:cxn modelId="{66A2F6AC-164C-47FC-947C-428BFBDFCB6D}" type="presParOf" srcId="{6BA65613-CEB2-4591-BD80-1007D4ABF8AF}" destId="{5059257B-8B37-48C5-BC83-F233313A207E}" srcOrd="0" destOrd="0" presId="urn:microsoft.com/office/officeart/2005/8/layout/radial6"/>
    <dgm:cxn modelId="{39A62936-4FE9-45AC-810F-D691873B827A}" type="presParOf" srcId="{6BA65613-CEB2-4591-BD80-1007D4ABF8AF}" destId="{1AF22EFA-EEAA-4CCD-B345-BB7B35CE91AC}" srcOrd="1" destOrd="0" presId="urn:microsoft.com/office/officeart/2005/8/layout/radial6"/>
    <dgm:cxn modelId="{793EA4DD-2234-40E0-86D5-7146AC4B1903}" type="presParOf" srcId="{6BA65613-CEB2-4591-BD80-1007D4ABF8AF}" destId="{10600500-E6E2-410B-A1CD-B17D06A16768}" srcOrd="2" destOrd="0" presId="urn:microsoft.com/office/officeart/2005/8/layout/radial6"/>
    <dgm:cxn modelId="{12320E62-BE0E-43AA-B833-BA9665D4A387}" type="presParOf" srcId="{6BA65613-CEB2-4591-BD80-1007D4ABF8AF}" destId="{BA215495-3B91-40E6-8DDB-B25451604A17}" srcOrd="3" destOrd="0" presId="urn:microsoft.com/office/officeart/2005/8/layout/radial6"/>
    <dgm:cxn modelId="{2C60C429-0C29-4255-9570-4FA4320EDDFC}" type="presParOf" srcId="{6BA65613-CEB2-4591-BD80-1007D4ABF8AF}" destId="{4F44AC50-CE5B-43F6-8C80-448E471F1833}" srcOrd="4" destOrd="0" presId="urn:microsoft.com/office/officeart/2005/8/layout/radial6"/>
    <dgm:cxn modelId="{4C95503D-2332-4AC2-AF55-5F2F3B453882}" type="presParOf" srcId="{6BA65613-CEB2-4591-BD80-1007D4ABF8AF}" destId="{79673657-83CB-4613-940B-84F239AD7D52}" srcOrd="5" destOrd="0" presId="urn:microsoft.com/office/officeart/2005/8/layout/radial6"/>
    <dgm:cxn modelId="{A9E1D8D4-6C1B-4661-9368-DB50E0ED3769}" type="presParOf" srcId="{6BA65613-CEB2-4591-BD80-1007D4ABF8AF}" destId="{41CD2EF1-6267-4833-AA0F-387DFB86AC1D}" srcOrd="6" destOrd="0" presId="urn:microsoft.com/office/officeart/2005/8/layout/radial6"/>
    <dgm:cxn modelId="{56D97FF5-5D11-4CCD-A674-CDC614670F79}" type="presParOf" srcId="{6BA65613-CEB2-4591-BD80-1007D4ABF8AF}" destId="{446F3255-6EDB-4CDD-9417-139C42C79FC2}" srcOrd="7" destOrd="0" presId="urn:microsoft.com/office/officeart/2005/8/layout/radial6"/>
    <dgm:cxn modelId="{D7EC5541-221E-4967-856E-1CB675D5B254}" type="presParOf" srcId="{6BA65613-CEB2-4591-BD80-1007D4ABF8AF}" destId="{E85B93FA-3CD9-49E5-B722-42288739AAE5}" srcOrd="8" destOrd="0" presId="urn:microsoft.com/office/officeart/2005/8/layout/radial6"/>
    <dgm:cxn modelId="{5E0E249D-2A90-4447-B6EE-64CA7E68525D}"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alpha val="14000"/>
          </a:schemeClr>
        </a:solidFill>
        <a:effectLst>
          <a:outerShdw blurRad="50800" dist="50800" dir="5400000" algn="ctr" rotWithShape="0">
            <a:srgbClr val="000000">
              <a:alpha val="28000"/>
            </a:srgbClr>
          </a:outerShdw>
        </a:effectLst>
      </dgm:spPr>
      <dgm:t>
        <a:bodyPr/>
        <a:lstStyle/>
        <a:p>
          <a:r>
            <a:rPr lang="en-GB" sz="2000" dirty="0"/>
            <a:t>Land (food)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a:solidFill>
          <a:schemeClr val="accent1">
            <a:tint val="60000"/>
            <a:hueOff val="0"/>
            <a:satOff val="0"/>
            <a:lumOff val="0"/>
            <a:alpha val="21000"/>
          </a:schemeClr>
        </a:solidFill>
      </dgm:spPr>
      <dgm:t>
        <a:bodyPr/>
        <a:lstStyle/>
        <a:p>
          <a:endParaRPr lang="en-GB"/>
        </a:p>
      </dgm:t>
    </dgm:pt>
    <dgm:pt modelId="{FF3BA185-D55C-4846-94A9-E4A6DD28887F}">
      <dgm:prSet phldrT="[Text]" custT="1"/>
      <dgm:spPr>
        <a:solidFill>
          <a:schemeClr val="accent2">
            <a:lumMod val="75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a:solidFill>
          <a:schemeClr val="accent1">
            <a:tint val="60000"/>
            <a:hueOff val="0"/>
            <a:satOff val="0"/>
            <a:lumOff val="0"/>
            <a:alpha val="17000"/>
          </a:schemeClr>
        </a:solidFill>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221450" custScaleY="138549" custLinFactNeighborX="777" custLinFactNeighborY="-4662"/>
      <dgm:spPr/>
    </dgm:pt>
    <dgm:pt modelId="{1AF22EFA-EEAA-4CCD-B345-BB7B35CE91AC}" type="pres">
      <dgm:prSet presAssocID="{7F754538-483C-4F3F-BA15-478567040E22}" presName="node" presStyleLbl="node1" presStyleIdx="0" presStyleCnt="3" custScaleX="166761"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75878"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BAA9E90C-17D3-4FF0-9381-457299B50C29}" srcId="{54340B38-FD70-49DE-BA25-8943ECE66FBB}" destId="{5F0F5778-8342-48CB-8308-2F20FE82A954}" srcOrd="0" destOrd="0" parTransId="{147E082D-B848-455C-BFE3-0A60D9598B02}" sibTransId="{43429B8D-2DE3-497C-81DC-C982F8B0F40B}"/>
    <dgm:cxn modelId="{AF500939-B697-4919-8D04-4A56BC2E8CF0}" srcId="{5F0F5778-8342-48CB-8308-2F20FE82A954}" destId="{09F96D96-721F-448F-8FD2-9452883A212A}" srcOrd="2" destOrd="0" parTransId="{ACDF5F4E-F80B-40FD-8094-FD52DC71FA3C}" sibTransId="{2F08F292-6595-448C-BAC8-021E104F6ED5}"/>
    <dgm:cxn modelId="{3C8C7655-E964-42C4-8B44-99E1BC1D0F1D}" type="presOf" srcId="{FF3BA185-D55C-4846-94A9-E4A6DD28887F}" destId="{4F44AC50-CE5B-43F6-8C80-448E471F1833}" srcOrd="0" destOrd="0" presId="urn:microsoft.com/office/officeart/2005/8/layout/radial6"/>
    <dgm:cxn modelId="{401A3B57-98EA-434A-8198-D3821672AEBA}" type="presOf" srcId="{54340B38-FD70-49DE-BA25-8943ECE66FBB}" destId="{6BA65613-CEB2-4591-BD80-1007D4ABF8AF}" srcOrd="0" destOrd="0" presId="urn:microsoft.com/office/officeart/2005/8/layout/radial6"/>
    <dgm:cxn modelId="{D60CE360-8DDF-4E31-ACF3-6E2D773BC7FF}" type="presOf" srcId="{09F96D96-721F-448F-8FD2-9452883A212A}" destId="{446F3255-6EDB-4CDD-9417-139C42C79FC2}" srcOrd="0" destOrd="0" presId="urn:microsoft.com/office/officeart/2005/8/layout/radial6"/>
    <dgm:cxn modelId="{55CE4381-E107-4217-B179-113DCDF92E69}" type="presOf" srcId="{2F08F292-6595-448C-BAC8-021E104F6ED5}" destId="{3E533A83-E7A6-4AAB-91D0-D05B680F7DA4}" srcOrd="0" destOrd="0" presId="urn:microsoft.com/office/officeart/2005/8/layout/radial6"/>
    <dgm:cxn modelId="{D3A7A3A8-BE84-4691-BE5E-3132237E5FD9}" type="presOf" srcId="{E8FF03D5-F603-4CE4-A89B-016A2D87C0C3}" destId="{41CD2EF1-6267-4833-AA0F-387DFB86AC1D}" srcOrd="0" destOrd="0" presId="urn:microsoft.com/office/officeart/2005/8/layout/radial6"/>
    <dgm:cxn modelId="{9ADBE8AB-6DA2-4F29-A5BD-2F8E7950D84E}" type="presOf" srcId="{7F754538-483C-4F3F-BA15-478567040E22}" destId="{1AF22EFA-EEAA-4CCD-B345-BB7B35CE91AC}" srcOrd="0" destOrd="0" presId="urn:microsoft.com/office/officeart/2005/8/layout/radial6"/>
    <dgm:cxn modelId="{C02111CC-A56D-4D23-A66C-EE05B34A11E3}" type="presOf" srcId="{1FAD043F-DFD9-41FB-9451-4B046FB9A6F5}" destId="{BA215495-3B91-40E6-8DDB-B25451604A17}" srcOrd="0" destOrd="0" presId="urn:microsoft.com/office/officeart/2005/8/layout/radial6"/>
    <dgm:cxn modelId="{1FF6D5DE-5A0A-4F97-BDC5-55597A770E6F}" type="presOf" srcId="{5F0F5778-8342-48CB-8308-2F20FE82A954}" destId="{5059257B-8B37-48C5-BC83-F233313A207E}"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3E85FCFA-5F61-4F99-A85D-5F2F0B92699A}" srcId="{5F0F5778-8342-48CB-8308-2F20FE82A954}" destId="{FF3BA185-D55C-4846-94A9-E4A6DD28887F}" srcOrd="1" destOrd="0" parTransId="{558BEA30-34B6-4B63-9FEB-7DD036145D3B}" sibTransId="{E8FF03D5-F603-4CE4-A89B-016A2D87C0C3}"/>
    <dgm:cxn modelId="{911EB698-2509-481B-81D4-A901B6CB27C9}" type="presParOf" srcId="{6BA65613-CEB2-4591-BD80-1007D4ABF8AF}" destId="{5059257B-8B37-48C5-BC83-F233313A207E}" srcOrd="0" destOrd="0" presId="urn:microsoft.com/office/officeart/2005/8/layout/radial6"/>
    <dgm:cxn modelId="{007B42EB-5906-4BC0-9CF1-C6AD7420E171}" type="presParOf" srcId="{6BA65613-CEB2-4591-BD80-1007D4ABF8AF}" destId="{1AF22EFA-EEAA-4CCD-B345-BB7B35CE91AC}" srcOrd="1" destOrd="0" presId="urn:microsoft.com/office/officeart/2005/8/layout/radial6"/>
    <dgm:cxn modelId="{DD758702-D339-47C1-A5D5-BAA77311048A}" type="presParOf" srcId="{6BA65613-CEB2-4591-BD80-1007D4ABF8AF}" destId="{10600500-E6E2-410B-A1CD-B17D06A16768}" srcOrd="2" destOrd="0" presId="urn:microsoft.com/office/officeart/2005/8/layout/radial6"/>
    <dgm:cxn modelId="{97A04911-55B5-44D2-92B3-DB9B8C501EAD}" type="presParOf" srcId="{6BA65613-CEB2-4591-BD80-1007D4ABF8AF}" destId="{BA215495-3B91-40E6-8DDB-B25451604A17}" srcOrd="3" destOrd="0" presId="urn:microsoft.com/office/officeart/2005/8/layout/radial6"/>
    <dgm:cxn modelId="{833ECC71-F67A-4841-8BA6-140AD2333C4D}" type="presParOf" srcId="{6BA65613-CEB2-4591-BD80-1007D4ABF8AF}" destId="{4F44AC50-CE5B-43F6-8C80-448E471F1833}" srcOrd="4" destOrd="0" presId="urn:microsoft.com/office/officeart/2005/8/layout/radial6"/>
    <dgm:cxn modelId="{025B9378-D81A-47BF-B980-9F6415E80E32}" type="presParOf" srcId="{6BA65613-CEB2-4591-BD80-1007D4ABF8AF}" destId="{79673657-83CB-4613-940B-84F239AD7D52}" srcOrd="5" destOrd="0" presId="urn:microsoft.com/office/officeart/2005/8/layout/radial6"/>
    <dgm:cxn modelId="{E398432F-EC83-4532-A5B3-97A1D604434C}" type="presParOf" srcId="{6BA65613-CEB2-4591-BD80-1007D4ABF8AF}" destId="{41CD2EF1-6267-4833-AA0F-387DFB86AC1D}" srcOrd="6" destOrd="0" presId="urn:microsoft.com/office/officeart/2005/8/layout/radial6"/>
    <dgm:cxn modelId="{9B353D9C-02D2-4E38-A6E2-15BCB5CB89EE}" type="presParOf" srcId="{6BA65613-CEB2-4591-BD80-1007D4ABF8AF}" destId="{446F3255-6EDB-4CDD-9417-139C42C79FC2}" srcOrd="7" destOrd="0" presId="urn:microsoft.com/office/officeart/2005/8/layout/radial6"/>
    <dgm:cxn modelId="{0DB6390F-C31C-413A-9876-9DFCDF0DE185}" type="presParOf" srcId="{6BA65613-CEB2-4591-BD80-1007D4ABF8AF}" destId="{E85B93FA-3CD9-49E5-B722-42288739AAE5}" srcOrd="8" destOrd="0" presId="urn:microsoft.com/office/officeart/2005/8/layout/radial6"/>
    <dgm:cxn modelId="{AA927C52-993A-4D2E-9116-DE69F571E64A}"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340B38-FD70-49DE-BA25-8943ECE66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F0F5778-8342-48CB-8308-2F20FE82A954}">
      <dgm:prSet phldrT="[Text]" custT="1"/>
      <dgm:spPr>
        <a:solidFill>
          <a:schemeClr val="bg2">
            <a:lumMod val="75000"/>
          </a:schemeClr>
        </a:solidFill>
      </dgm:spPr>
      <dgm:t>
        <a:bodyPr/>
        <a:lstStyle/>
        <a:p>
          <a:r>
            <a:rPr lang="en-GB" sz="2000" dirty="0">
              <a:solidFill>
                <a:schemeClr val="bg1"/>
              </a:solidFill>
            </a:rPr>
            <a:t>National Sustainable</a:t>
          </a:r>
          <a:br>
            <a:rPr lang="en-GB" sz="2000" dirty="0">
              <a:solidFill>
                <a:schemeClr val="bg1"/>
              </a:solidFill>
            </a:rPr>
          </a:br>
          <a:r>
            <a:rPr lang="en-GB" sz="2000" dirty="0">
              <a:solidFill>
                <a:schemeClr val="bg1"/>
              </a:solidFill>
            </a:rPr>
            <a:t>development policies</a:t>
          </a:r>
        </a:p>
      </dgm:t>
    </dgm:pt>
    <dgm:pt modelId="{147E082D-B848-455C-BFE3-0A60D9598B02}" type="parTrans" cxnId="{BAA9E90C-17D3-4FF0-9381-457299B50C29}">
      <dgm:prSet/>
      <dgm:spPr/>
      <dgm:t>
        <a:bodyPr/>
        <a:lstStyle/>
        <a:p>
          <a:endParaRPr lang="en-GB"/>
        </a:p>
      </dgm:t>
    </dgm:pt>
    <dgm:pt modelId="{43429B8D-2DE3-497C-81DC-C982F8B0F40B}" type="sibTrans" cxnId="{BAA9E90C-17D3-4FF0-9381-457299B50C29}">
      <dgm:prSet/>
      <dgm:spPr/>
      <dgm:t>
        <a:bodyPr/>
        <a:lstStyle/>
        <a:p>
          <a:endParaRPr lang="en-GB"/>
        </a:p>
      </dgm:t>
    </dgm:pt>
    <dgm:pt modelId="{7F754538-483C-4F3F-BA15-478567040E22}">
      <dgm:prSet phldrT="[Text]" custT="1"/>
      <dgm:spPr>
        <a:solidFill>
          <a:schemeClr val="accent6">
            <a:lumMod val="50000"/>
            <a:alpha val="14000"/>
          </a:schemeClr>
        </a:solidFill>
        <a:effectLst>
          <a:outerShdw blurRad="50800" dist="50800" dir="5400000" algn="ctr" rotWithShape="0">
            <a:srgbClr val="000000">
              <a:alpha val="28000"/>
            </a:srgbClr>
          </a:outerShdw>
        </a:effectLst>
      </dgm:spPr>
      <dgm:t>
        <a:bodyPr/>
        <a:lstStyle/>
        <a:p>
          <a:r>
            <a:rPr lang="en-GB" sz="2000" dirty="0"/>
            <a:t>Land (food)</a:t>
          </a:r>
        </a:p>
      </dgm:t>
    </dgm:pt>
    <dgm:pt modelId="{52A23DED-FA6C-43BF-8094-A97EEABBBD20}" type="parTrans" cxnId="{65E884E2-34FF-4DD9-BAE8-B90A0F628AF3}">
      <dgm:prSet/>
      <dgm:spPr/>
      <dgm:t>
        <a:bodyPr/>
        <a:lstStyle/>
        <a:p>
          <a:endParaRPr lang="en-GB"/>
        </a:p>
      </dgm:t>
    </dgm:pt>
    <dgm:pt modelId="{1FAD043F-DFD9-41FB-9451-4B046FB9A6F5}" type="sibTrans" cxnId="{65E884E2-34FF-4DD9-BAE8-B90A0F628AF3}">
      <dgm:prSet/>
      <dgm:spPr>
        <a:solidFill>
          <a:schemeClr val="accent1">
            <a:tint val="60000"/>
            <a:hueOff val="0"/>
            <a:satOff val="0"/>
            <a:lumOff val="0"/>
            <a:alpha val="21000"/>
          </a:schemeClr>
        </a:solidFill>
      </dgm:spPr>
      <dgm:t>
        <a:bodyPr/>
        <a:lstStyle/>
        <a:p>
          <a:endParaRPr lang="en-GB"/>
        </a:p>
      </dgm:t>
    </dgm:pt>
    <dgm:pt modelId="{FF3BA185-D55C-4846-94A9-E4A6DD28887F}">
      <dgm:prSet phldrT="[Text]" custT="1"/>
      <dgm:spPr>
        <a:solidFill>
          <a:schemeClr val="accent2">
            <a:lumMod val="75000"/>
          </a:schemeClr>
        </a:solidFill>
      </dgm:spPr>
      <dgm:t>
        <a:bodyPr/>
        <a:lstStyle/>
        <a:p>
          <a:r>
            <a:rPr lang="en-GB" sz="2000" dirty="0"/>
            <a:t>Water</a:t>
          </a:r>
        </a:p>
      </dgm:t>
    </dgm:pt>
    <dgm:pt modelId="{558BEA30-34B6-4B63-9FEB-7DD036145D3B}" type="parTrans" cxnId="{3E85FCFA-5F61-4F99-A85D-5F2F0B92699A}">
      <dgm:prSet/>
      <dgm:spPr/>
      <dgm:t>
        <a:bodyPr/>
        <a:lstStyle/>
        <a:p>
          <a:endParaRPr lang="en-GB"/>
        </a:p>
      </dgm:t>
    </dgm:pt>
    <dgm:pt modelId="{E8FF03D5-F603-4CE4-A89B-016A2D87C0C3}" type="sibTrans" cxnId="{3E85FCFA-5F61-4F99-A85D-5F2F0B92699A}">
      <dgm:prSet/>
      <dgm:spPr/>
      <dgm:t>
        <a:bodyPr/>
        <a:lstStyle/>
        <a:p>
          <a:endParaRPr lang="en-GB"/>
        </a:p>
      </dgm:t>
    </dgm:pt>
    <dgm:pt modelId="{09F96D96-721F-448F-8FD2-9452883A212A}">
      <dgm:prSet phldrT="[Text]" custT="1"/>
      <dgm:spPr>
        <a:solidFill>
          <a:schemeClr val="accent3"/>
        </a:solidFill>
      </dgm:spPr>
      <dgm:t>
        <a:bodyPr/>
        <a:lstStyle/>
        <a:p>
          <a:r>
            <a:rPr lang="en-GB" sz="2000" dirty="0"/>
            <a:t>Energy</a:t>
          </a:r>
        </a:p>
      </dgm:t>
    </dgm:pt>
    <dgm:pt modelId="{ACDF5F4E-F80B-40FD-8094-FD52DC71FA3C}" type="parTrans" cxnId="{AF500939-B697-4919-8D04-4A56BC2E8CF0}">
      <dgm:prSet/>
      <dgm:spPr/>
      <dgm:t>
        <a:bodyPr/>
        <a:lstStyle/>
        <a:p>
          <a:endParaRPr lang="en-GB"/>
        </a:p>
      </dgm:t>
    </dgm:pt>
    <dgm:pt modelId="{2F08F292-6595-448C-BAC8-021E104F6ED5}" type="sibTrans" cxnId="{AF500939-B697-4919-8D04-4A56BC2E8CF0}">
      <dgm:prSet/>
      <dgm:spPr>
        <a:solidFill>
          <a:schemeClr val="accent1">
            <a:tint val="60000"/>
            <a:hueOff val="0"/>
            <a:satOff val="0"/>
            <a:lumOff val="0"/>
            <a:alpha val="17000"/>
          </a:schemeClr>
        </a:solidFill>
      </dgm:spPr>
      <dgm:t>
        <a:bodyPr/>
        <a:lstStyle/>
        <a:p>
          <a:endParaRPr lang="en-GB"/>
        </a:p>
      </dgm:t>
    </dgm:pt>
    <dgm:pt modelId="{6BA65613-CEB2-4591-BD80-1007D4ABF8AF}" type="pres">
      <dgm:prSet presAssocID="{54340B38-FD70-49DE-BA25-8943ECE66FBB}" presName="Name0" presStyleCnt="0">
        <dgm:presLayoutVars>
          <dgm:chMax val="1"/>
          <dgm:dir/>
          <dgm:animLvl val="ctr"/>
          <dgm:resizeHandles val="exact"/>
        </dgm:presLayoutVars>
      </dgm:prSet>
      <dgm:spPr/>
    </dgm:pt>
    <dgm:pt modelId="{5059257B-8B37-48C5-BC83-F233313A207E}" type="pres">
      <dgm:prSet presAssocID="{5F0F5778-8342-48CB-8308-2F20FE82A954}" presName="centerShape" presStyleLbl="node0" presStyleIdx="0" presStyleCnt="1" custScaleX="196323" custScaleY="158609"/>
      <dgm:spPr/>
    </dgm:pt>
    <dgm:pt modelId="{1AF22EFA-EEAA-4CCD-B345-BB7B35CE91AC}" type="pres">
      <dgm:prSet presAssocID="{7F754538-483C-4F3F-BA15-478567040E22}" presName="node" presStyleLbl="node1" presStyleIdx="0" presStyleCnt="3" custScaleX="168545" custScaleY="136239" custRadScaleRad="99952">
        <dgm:presLayoutVars>
          <dgm:bulletEnabled val="1"/>
        </dgm:presLayoutVars>
      </dgm:prSet>
      <dgm:spPr/>
    </dgm:pt>
    <dgm:pt modelId="{10600500-E6E2-410B-A1CD-B17D06A16768}" type="pres">
      <dgm:prSet presAssocID="{7F754538-483C-4F3F-BA15-478567040E22}" presName="dummy" presStyleCnt="0"/>
      <dgm:spPr/>
    </dgm:pt>
    <dgm:pt modelId="{BA215495-3B91-40E6-8DDB-B25451604A17}" type="pres">
      <dgm:prSet presAssocID="{1FAD043F-DFD9-41FB-9451-4B046FB9A6F5}" presName="sibTrans" presStyleLbl="sibTrans2D1" presStyleIdx="0" presStyleCnt="3"/>
      <dgm:spPr/>
    </dgm:pt>
    <dgm:pt modelId="{4F44AC50-CE5B-43F6-8C80-448E471F1833}" type="pres">
      <dgm:prSet presAssocID="{FF3BA185-D55C-4846-94A9-E4A6DD28887F}" presName="node" presStyleLbl="node1" presStyleIdx="1" presStyleCnt="3" custScaleX="139738" custScaleY="136239" custRadScaleRad="100024" custRadScaleInc="60">
        <dgm:presLayoutVars>
          <dgm:bulletEnabled val="1"/>
        </dgm:presLayoutVars>
      </dgm:prSet>
      <dgm:spPr/>
    </dgm:pt>
    <dgm:pt modelId="{79673657-83CB-4613-940B-84F239AD7D52}" type="pres">
      <dgm:prSet presAssocID="{FF3BA185-D55C-4846-94A9-E4A6DD28887F}" presName="dummy" presStyleCnt="0"/>
      <dgm:spPr/>
    </dgm:pt>
    <dgm:pt modelId="{41CD2EF1-6267-4833-AA0F-387DFB86AC1D}" type="pres">
      <dgm:prSet presAssocID="{E8FF03D5-F603-4CE4-A89B-016A2D87C0C3}" presName="sibTrans" presStyleLbl="sibTrans2D1" presStyleIdx="1" presStyleCnt="3"/>
      <dgm:spPr/>
    </dgm:pt>
    <dgm:pt modelId="{446F3255-6EDB-4CDD-9417-139C42C79FC2}" type="pres">
      <dgm:prSet presAssocID="{09F96D96-721F-448F-8FD2-9452883A212A}" presName="node" presStyleLbl="node1" presStyleIdx="2" presStyleCnt="3" custScaleX="155722" custScaleY="136239" custRadScaleRad="101174" custRadScaleInc="1765">
        <dgm:presLayoutVars>
          <dgm:bulletEnabled val="1"/>
        </dgm:presLayoutVars>
      </dgm:prSet>
      <dgm:spPr/>
    </dgm:pt>
    <dgm:pt modelId="{E85B93FA-3CD9-49E5-B722-42288739AAE5}" type="pres">
      <dgm:prSet presAssocID="{09F96D96-721F-448F-8FD2-9452883A212A}" presName="dummy" presStyleCnt="0"/>
      <dgm:spPr/>
    </dgm:pt>
    <dgm:pt modelId="{3E533A83-E7A6-4AAB-91D0-D05B680F7DA4}" type="pres">
      <dgm:prSet presAssocID="{2F08F292-6595-448C-BAC8-021E104F6ED5}" presName="sibTrans" presStyleLbl="sibTrans2D1" presStyleIdx="2" presStyleCnt="3"/>
      <dgm:spPr/>
    </dgm:pt>
  </dgm:ptLst>
  <dgm:cxnLst>
    <dgm:cxn modelId="{BAA9E90C-17D3-4FF0-9381-457299B50C29}" srcId="{54340B38-FD70-49DE-BA25-8943ECE66FBB}" destId="{5F0F5778-8342-48CB-8308-2F20FE82A954}" srcOrd="0" destOrd="0" parTransId="{147E082D-B848-455C-BFE3-0A60D9598B02}" sibTransId="{43429B8D-2DE3-497C-81DC-C982F8B0F40B}"/>
    <dgm:cxn modelId="{47F7BD36-EA44-4866-A97B-CC3FD9FE5068}" type="presOf" srcId="{FF3BA185-D55C-4846-94A9-E4A6DD28887F}" destId="{4F44AC50-CE5B-43F6-8C80-448E471F1833}" srcOrd="0" destOrd="0" presId="urn:microsoft.com/office/officeart/2005/8/layout/radial6"/>
    <dgm:cxn modelId="{DE9F8638-A7FD-43F3-835F-CAD43E272200}" type="presOf" srcId="{E8FF03D5-F603-4CE4-A89B-016A2D87C0C3}" destId="{41CD2EF1-6267-4833-AA0F-387DFB86AC1D}" srcOrd="0" destOrd="0" presId="urn:microsoft.com/office/officeart/2005/8/layout/radial6"/>
    <dgm:cxn modelId="{AF500939-B697-4919-8D04-4A56BC2E8CF0}" srcId="{5F0F5778-8342-48CB-8308-2F20FE82A954}" destId="{09F96D96-721F-448F-8FD2-9452883A212A}" srcOrd="2" destOrd="0" parTransId="{ACDF5F4E-F80B-40FD-8094-FD52DC71FA3C}" sibTransId="{2F08F292-6595-448C-BAC8-021E104F6ED5}"/>
    <dgm:cxn modelId="{FAACA464-D329-4A06-9A08-ACE71DDF6669}" type="presOf" srcId="{54340B38-FD70-49DE-BA25-8943ECE66FBB}" destId="{6BA65613-CEB2-4591-BD80-1007D4ABF8AF}" srcOrd="0" destOrd="0" presId="urn:microsoft.com/office/officeart/2005/8/layout/radial6"/>
    <dgm:cxn modelId="{A0B66274-C8AB-4A54-B07E-4E4CA56C9BCC}" type="presOf" srcId="{1FAD043F-DFD9-41FB-9451-4B046FB9A6F5}" destId="{BA215495-3B91-40E6-8DDB-B25451604A17}" srcOrd="0" destOrd="0" presId="urn:microsoft.com/office/officeart/2005/8/layout/radial6"/>
    <dgm:cxn modelId="{A46CEAAF-FB2F-4A90-B391-9056B277605D}" type="presOf" srcId="{5F0F5778-8342-48CB-8308-2F20FE82A954}" destId="{5059257B-8B37-48C5-BC83-F233313A207E}" srcOrd="0" destOrd="0" presId="urn:microsoft.com/office/officeart/2005/8/layout/radial6"/>
    <dgm:cxn modelId="{C6ABE8BB-6E0A-4CB1-90AA-071941ADD640}" type="presOf" srcId="{09F96D96-721F-448F-8FD2-9452883A212A}" destId="{446F3255-6EDB-4CDD-9417-139C42C79FC2}" srcOrd="0" destOrd="0" presId="urn:microsoft.com/office/officeart/2005/8/layout/radial6"/>
    <dgm:cxn modelId="{748EFCCD-FC3E-4E71-8A0D-32534EB598AC}" type="presOf" srcId="{2F08F292-6595-448C-BAC8-021E104F6ED5}" destId="{3E533A83-E7A6-4AAB-91D0-D05B680F7DA4}" srcOrd="0" destOrd="0" presId="urn:microsoft.com/office/officeart/2005/8/layout/radial6"/>
    <dgm:cxn modelId="{ABD3F7CE-1141-49DC-B349-5C9344101807}" type="presOf" srcId="{7F754538-483C-4F3F-BA15-478567040E22}" destId="{1AF22EFA-EEAA-4CCD-B345-BB7B35CE91AC}" srcOrd="0" destOrd="0" presId="urn:microsoft.com/office/officeart/2005/8/layout/radial6"/>
    <dgm:cxn modelId="{65E884E2-34FF-4DD9-BAE8-B90A0F628AF3}" srcId="{5F0F5778-8342-48CB-8308-2F20FE82A954}" destId="{7F754538-483C-4F3F-BA15-478567040E22}" srcOrd="0" destOrd="0" parTransId="{52A23DED-FA6C-43BF-8094-A97EEABBBD20}" sibTransId="{1FAD043F-DFD9-41FB-9451-4B046FB9A6F5}"/>
    <dgm:cxn modelId="{3E85FCFA-5F61-4F99-A85D-5F2F0B92699A}" srcId="{5F0F5778-8342-48CB-8308-2F20FE82A954}" destId="{FF3BA185-D55C-4846-94A9-E4A6DD28887F}" srcOrd="1" destOrd="0" parTransId="{558BEA30-34B6-4B63-9FEB-7DD036145D3B}" sibTransId="{E8FF03D5-F603-4CE4-A89B-016A2D87C0C3}"/>
    <dgm:cxn modelId="{FF75F1B9-69D0-49D5-9842-22C76FDF9E92}" type="presParOf" srcId="{6BA65613-CEB2-4591-BD80-1007D4ABF8AF}" destId="{5059257B-8B37-48C5-BC83-F233313A207E}" srcOrd="0" destOrd="0" presId="urn:microsoft.com/office/officeart/2005/8/layout/radial6"/>
    <dgm:cxn modelId="{8B0D6A17-17E7-4071-A884-549A379D8CA8}" type="presParOf" srcId="{6BA65613-CEB2-4591-BD80-1007D4ABF8AF}" destId="{1AF22EFA-EEAA-4CCD-B345-BB7B35CE91AC}" srcOrd="1" destOrd="0" presId="urn:microsoft.com/office/officeart/2005/8/layout/radial6"/>
    <dgm:cxn modelId="{FC9332C2-197B-439B-AC1C-455DF1756B0E}" type="presParOf" srcId="{6BA65613-CEB2-4591-BD80-1007D4ABF8AF}" destId="{10600500-E6E2-410B-A1CD-B17D06A16768}" srcOrd="2" destOrd="0" presId="urn:microsoft.com/office/officeart/2005/8/layout/radial6"/>
    <dgm:cxn modelId="{03A653E2-DC76-47C8-89B6-AE035303B98E}" type="presParOf" srcId="{6BA65613-CEB2-4591-BD80-1007D4ABF8AF}" destId="{BA215495-3B91-40E6-8DDB-B25451604A17}" srcOrd="3" destOrd="0" presId="urn:microsoft.com/office/officeart/2005/8/layout/radial6"/>
    <dgm:cxn modelId="{34144282-E26B-4702-A54D-95823BB1F757}" type="presParOf" srcId="{6BA65613-CEB2-4591-BD80-1007D4ABF8AF}" destId="{4F44AC50-CE5B-43F6-8C80-448E471F1833}" srcOrd="4" destOrd="0" presId="urn:microsoft.com/office/officeart/2005/8/layout/radial6"/>
    <dgm:cxn modelId="{3A1C434D-2C05-44C1-A3E7-6AE7B35C1491}" type="presParOf" srcId="{6BA65613-CEB2-4591-BD80-1007D4ABF8AF}" destId="{79673657-83CB-4613-940B-84F239AD7D52}" srcOrd="5" destOrd="0" presId="urn:microsoft.com/office/officeart/2005/8/layout/radial6"/>
    <dgm:cxn modelId="{84A51C54-3524-4B26-A0B7-17058B8D241E}" type="presParOf" srcId="{6BA65613-CEB2-4591-BD80-1007D4ABF8AF}" destId="{41CD2EF1-6267-4833-AA0F-387DFB86AC1D}" srcOrd="6" destOrd="0" presId="urn:microsoft.com/office/officeart/2005/8/layout/radial6"/>
    <dgm:cxn modelId="{0314D3BF-B2B3-434B-B3C8-E3A9F663D479}" type="presParOf" srcId="{6BA65613-CEB2-4591-BD80-1007D4ABF8AF}" destId="{446F3255-6EDB-4CDD-9417-139C42C79FC2}" srcOrd="7" destOrd="0" presId="urn:microsoft.com/office/officeart/2005/8/layout/radial6"/>
    <dgm:cxn modelId="{69D02784-6FEE-499D-8E6D-7B6A8FB68E39}" type="presParOf" srcId="{6BA65613-CEB2-4591-BD80-1007D4ABF8AF}" destId="{E85B93FA-3CD9-49E5-B722-42288739AAE5}" srcOrd="8" destOrd="0" presId="urn:microsoft.com/office/officeart/2005/8/layout/radial6"/>
    <dgm:cxn modelId="{5F7FB8FA-1B27-4723-9917-D3FFFDE29059}" type="presParOf" srcId="{6BA65613-CEB2-4591-BD80-1007D4ABF8AF}" destId="{3E533A83-E7A6-4AAB-91D0-D05B680F7DA4}"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04D8F-C12F-410B-88F8-B0274F550C0B}">
      <dsp:nvSpPr>
        <dsp:cNvPr id="0" name=""/>
        <dsp:cNvSpPr/>
      </dsp:nvSpPr>
      <dsp:spPr>
        <a:xfrm>
          <a:off x="1833742" y="687108"/>
          <a:ext cx="4460515" cy="4460515"/>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DC0017-BD0B-4AF0-A0DE-33052B76CFEB}">
      <dsp:nvSpPr>
        <dsp:cNvPr id="0" name=""/>
        <dsp:cNvSpPr/>
      </dsp:nvSpPr>
      <dsp:spPr>
        <a:xfrm>
          <a:off x="1833742" y="687108"/>
          <a:ext cx="4460515" cy="4460515"/>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A8BF28-01FE-4788-BCCB-270A26C50145}">
      <dsp:nvSpPr>
        <dsp:cNvPr id="0" name=""/>
        <dsp:cNvSpPr/>
      </dsp:nvSpPr>
      <dsp:spPr>
        <a:xfrm>
          <a:off x="1833742" y="687108"/>
          <a:ext cx="4460515" cy="4460515"/>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359E8F-858D-4111-8A88-6D0C3393F6EB}">
      <dsp:nvSpPr>
        <dsp:cNvPr id="0" name=""/>
        <dsp:cNvSpPr/>
      </dsp:nvSpPr>
      <dsp:spPr>
        <a:xfrm>
          <a:off x="1833742" y="687108"/>
          <a:ext cx="4460515" cy="4460515"/>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1FAD4D-327B-4997-A21B-0DF82C07C722}">
      <dsp:nvSpPr>
        <dsp:cNvPr id="0" name=""/>
        <dsp:cNvSpPr/>
      </dsp:nvSpPr>
      <dsp:spPr>
        <a:xfrm>
          <a:off x="1833742" y="687108"/>
          <a:ext cx="4460515" cy="4460515"/>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8F4C60-234D-45CA-B0D3-2F9C5995D33A}">
      <dsp:nvSpPr>
        <dsp:cNvPr id="0" name=""/>
        <dsp:cNvSpPr/>
      </dsp:nvSpPr>
      <dsp:spPr>
        <a:xfrm>
          <a:off x="3038078" y="1891444"/>
          <a:ext cx="2051843" cy="2051843"/>
        </a:xfrm>
        <a:prstGeom prst="ellips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Sustainable land use</a:t>
          </a:r>
        </a:p>
      </dsp:txBody>
      <dsp:txXfrm>
        <a:off x="3338563" y="2191929"/>
        <a:ext cx="1450873" cy="1450873"/>
      </dsp:txXfrm>
    </dsp:sp>
    <dsp:sp modelId="{9DFBE2B6-BF80-4FD1-BA53-830E4F9B0431}">
      <dsp:nvSpPr>
        <dsp:cNvPr id="0" name=""/>
        <dsp:cNvSpPr/>
      </dsp:nvSpPr>
      <dsp:spPr>
        <a:xfrm>
          <a:off x="3272000" y="-53184"/>
          <a:ext cx="1583998" cy="1583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Productivity</a:t>
          </a:r>
        </a:p>
      </dsp:txBody>
      <dsp:txXfrm>
        <a:off x="3503971" y="178787"/>
        <a:ext cx="1120056" cy="1120056"/>
      </dsp:txXfrm>
    </dsp:sp>
    <dsp:sp modelId="{218DA461-94A5-4511-A450-3123E9115EF0}">
      <dsp:nvSpPr>
        <dsp:cNvPr id="0" name=""/>
        <dsp:cNvSpPr/>
      </dsp:nvSpPr>
      <dsp:spPr>
        <a:xfrm>
          <a:off x="5343926" y="1452157"/>
          <a:ext cx="1583998" cy="158399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Economic viability</a:t>
          </a:r>
        </a:p>
      </dsp:txBody>
      <dsp:txXfrm>
        <a:off x="5575897" y="1684128"/>
        <a:ext cx="1120056" cy="1120056"/>
      </dsp:txXfrm>
    </dsp:sp>
    <dsp:sp modelId="{56DB2A20-1AC8-49B8-9FB7-EC77C1ECA512}">
      <dsp:nvSpPr>
        <dsp:cNvPr id="0" name=""/>
        <dsp:cNvSpPr/>
      </dsp:nvSpPr>
      <dsp:spPr>
        <a:xfrm>
          <a:off x="4552521" y="3887852"/>
          <a:ext cx="1583998" cy="1583998"/>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Stability and resilience</a:t>
          </a:r>
        </a:p>
      </dsp:txBody>
      <dsp:txXfrm>
        <a:off x="4784492" y="4119823"/>
        <a:ext cx="1120056" cy="1120056"/>
      </dsp:txXfrm>
    </dsp:sp>
    <dsp:sp modelId="{C12E71A0-9882-4BFD-894D-2E82CA3AA260}">
      <dsp:nvSpPr>
        <dsp:cNvPr id="0" name=""/>
        <dsp:cNvSpPr/>
      </dsp:nvSpPr>
      <dsp:spPr>
        <a:xfrm>
          <a:off x="1991480" y="3887852"/>
          <a:ext cx="1583998" cy="158399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Protection</a:t>
          </a:r>
        </a:p>
      </dsp:txBody>
      <dsp:txXfrm>
        <a:off x="2223451" y="4119823"/>
        <a:ext cx="1120056" cy="1120056"/>
      </dsp:txXfrm>
    </dsp:sp>
    <dsp:sp modelId="{36EC11B4-8DD4-471D-A7FF-8443E96D8CE8}">
      <dsp:nvSpPr>
        <dsp:cNvPr id="0" name=""/>
        <dsp:cNvSpPr/>
      </dsp:nvSpPr>
      <dsp:spPr>
        <a:xfrm>
          <a:off x="1200075" y="1452157"/>
          <a:ext cx="1583998" cy="1583998"/>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Acceptable and equitable</a:t>
          </a:r>
        </a:p>
      </dsp:txBody>
      <dsp:txXfrm>
        <a:off x="1432046" y="1684128"/>
        <a:ext cx="1120056" cy="11200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577387" y="418840"/>
          <a:ext cx="2336511" cy="2336511"/>
        </a:xfrm>
        <a:prstGeom prst="blockArc">
          <a:avLst>
            <a:gd name="adj1" fmla="val 9021226"/>
            <a:gd name="adj2" fmla="val 16245597"/>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584928" y="432301"/>
          <a:ext cx="2336511" cy="2336511"/>
        </a:xfrm>
        <a:prstGeom prst="blockArc">
          <a:avLst>
            <a:gd name="adj1" fmla="val 1753715"/>
            <a:gd name="adj2" fmla="val 9067707"/>
            <a:gd name="adj3" fmla="val 4635"/>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592523" y="418940"/>
          <a:ext cx="2336511" cy="2336511"/>
        </a:xfrm>
        <a:prstGeom prst="blockArc">
          <a:avLst>
            <a:gd name="adj1" fmla="val 16200000"/>
            <a:gd name="adj2" fmla="val 1800011"/>
            <a:gd name="adj3" fmla="val 4635"/>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623529" y="704848"/>
          <a:ext cx="2274498" cy="1763600"/>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956622" y="963121"/>
        <a:ext cx="1608312" cy="1247054"/>
      </dsp:txXfrm>
    </dsp:sp>
    <dsp:sp modelId="{1AF22EFA-EEAA-4CCD-B345-BB7B35CE91AC}">
      <dsp:nvSpPr>
        <dsp:cNvPr id="0" name=""/>
        <dsp:cNvSpPr/>
      </dsp:nvSpPr>
      <dsp:spPr>
        <a:xfrm>
          <a:off x="1157769" y="-66266"/>
          <a:ext cx="1206018" cy="1024560"/>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Land (food)</a:t>
          </a:r>
        </a:p>
      </dsp:txBody>
      <dsp:txXfrm>
        <a:off x="1334386" y="83777"/>
        <a:ext cx="852784" cy="724474"/>
      </dsp:txXfrm>
    </dsp:sp>
    <dsp:sp modelId="{4F44AC50-CE5B-43F6-8C80-448E471F1833}">
      <dsp:nvSpPr>
        <dsp:cNvPr id="0" name=""/>
        <dsp:cNvSpPr/>
      </dsp:nvSpPr>
      <dsp:spPr>
        <a:xfrm>
          <a:off x="2223632" y="1645510"/>
          <a:ext cx="1050874" cy="1024560"/>
        </a:xfrm>
        <a:prstGeom prst="ellipse">
          <a:avLst/>
        </a:prstGeom>
        <a:solidFill>
          <a:schemeClr val="accent2">
            <a:lumMod val="7500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377529" y="1795553"/>
        <a:ext cx="743080" cy="724474"/>
      </dsp:txXfrm>
    </dsp:sp>
    <dsp:sp modelId="{446F3255-6EDB-4CDD-9417-139C42C79FC2}">
      <dsp:nvSpPr>
        <dsp:cNvPr id="0" name=""/>
        <dsp:cNvSpPr/>
      </dsp:nvSpPr>
      <dsp:spPr>
        <a:xfrm>
          <a:off x="155488" y="1639293"/>
          <a:ext cx="1196715" cy="102456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330743" y="1789336"/>
        <a:ext cx="846205" cy="7244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577387" y="418840"/>
          <a:ext cx="2336511" cy="2336511"/>
        </a:xfrm>
        <a:prstGeom prst="blockArc">
          <a:avLst>
            <a:gd name="adj1" fmla="val 9021226"/>
            <a:gd name="adj2" fmla="val 16245597"/>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584928" y="432301"/>
          <a:ext cx="2336511" cy="2336511"/>
        </a:xfrm>
        <a:prstGeom prst="blockArc">
          <a:avLst>
            <a:gd name="adj1" fmla="val 1753715"/>
            <a:gd name="adj2" fmla="val 9067707"/>
            <a:gd name="adj3" fmla="val 4635"/>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592523" y="418940"/>
          <a:ext cx="2336511" cy="2336511"/>
        </a:xfrm>
        <a:prstGeom prst="blockArc">
          <a:avLst>
            <a:gd name="adj1" fmla="val 16200000"/>
            <a:gd name="adj2" fmla="val 1800011"/>
            <a:gd name="adj3" fmla="val 4635"/>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700473" y="842410"/>
          <a:ext cx="2120611" cy="1488475"/>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1011029" y="1060392"/>
        <a:ext cx="1499499" cy="1052511"/>
      </dsp:txXfrm>
    </dsp:sp>
    <dsp:sp modelId="{1AF22EFA-EEAA-4CCD-B345-BB7B35CE91AC}">
      <dsp:nvSpPr>
        <dsp:cNvPr id="0" name=""/>
        <dsp:cNvSpPr/>
      </dsp:nvSpPr>
      <dsp:spPr>
        <a:xfrm>
          <a:off x="1235341" y="-66266"/>
          <a:ext cx="1050874" cy="1024560"/>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Food</a:t>
          </a:r>
        </a:p>
      </dsp:txBody>
      <dsp:txXfrm>
        <a:off x="1389238" y="83777"/>
        <a:ext cx="743080" cy="724474"/>
      </dsp:txXfrm>
    </dsp:sp>
    <dsp:sp modelId="{4F44AC50-CE5B-43F6-8C80-448E471F1833}">
      <dsp:nvSpPr>
        <dsp:cNvPr id="0" name=""/>
        <dsp:cNvSpPr/>
      </dsp:nvSpPr>
      <dsp:spPr>
        <a:xfrm>
          <a:off x="2223632" y="1645510"/>
          <a:ext cx="1050874" cy="1024560"/>
        </a:xfrm>
        <a:prstGeom prst="ellipse">
          <a:avLst/>
        </a:prstGeom>
        <a:solidFill>
          <a:schemeClr val="accent2">
            <a:lumMod val="7500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377529" y="1795553"/>
        <a:ext cx="743080" cy="724474"/>
      </dsp:txXfrm>
    </dsp:sp>
    <dsp:sp modelId="{446F3255-6EDB-4CDD-9417-139C42C79FC2}">
      <dsp:nvSpPr>
        <dsp:cNvPr id="0" name=""/>
        <dsp:cNvSpPr/>
      </dsp:nvSpPr>
      <dsp:spPr>
        <a:xfrm>
          <a:off x="155488" y="1639293"/>
          <a:ext cx="1196715" cy="102456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330743" y="1789336"/>
        <a:ext cx="846205" cy="7244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468944" y="373891"/>
          <a:ext cx="2087516" cy="2087516"/>
        </a:xfrm>
        <a:prstGeom prst="blockArc">
          <a:avLst>
            <a:gd name="adj1" fmla="val 8851172"/>
            <a:gd name="adj2" fmla="val 1633334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501706" y="429123"/>
          <a:ext cx="2087516" cy="2087516"/>
        </a:xfrm>
        <a:prstGeom prst="blockArc">
          <a:avLst>
            <a:gd name="adj1" fmla="val 1753735"/>
            <a:gd name="adj2" fmla="val 9067737"/>
            <a:gd name="adj3" fmla="val 4637"/>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534668" y="374322"/>
          <a:ext cx="2087516" cy="2087516"/>
        </a:xfrm>
        <a:prstGeom prst="blockArc">
          <a:avLst>
            <a:gd name="adj1" fmla="val 16111687"/>
            <a:gd name="adj2" fmla="val 1969399"/>
            <a:gd name="adj3" fmla="val 4637"/>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468757" y="657066"/>
          <a:ext cx="2166962" cy="1372989"/>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786101" y="858136"/>
        <a:ext cx="1532274" cy="970849"/>
      </dsp:txXfrm>
    </dsp:sp>
    <dsp:sp modelId="{1AF22EFA-EEAA-4CCD-B345-BB7B35CE91AC}">
      <dsp:nvSpPr>
        <dsp:cNvPr id="0" name=""/>
        <dsp:cNvSpPr/>
      </dsp:nvSpPr>
      <dsp:spPr>
        <a:xfrm>
          <a:off x="1011176" y="-59093"/>
          <a:ext cx="1082123" cy="915908"/>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Land (food)</a:t>
          </a:r>
        </a:p>
      </dsp:txBody>
      <dsp:txXfrm>
        <a:off x="1169649" y="75039"/>
        <a:ext cx="765177" cy="647644"/>
      </dsp:txXfrm>
    </dsp:sp>
    <dsp:sp modelId="{4F44AC50-CE5B-43F6-8C80-448E471F1833}">
      <dsp:nvSpPr>
        <dsp:cNvPr id="0" name=""/>
        <dsp:cNvSpPr/>
      </dsp:nvSpPr>
      <dsp:spPr>
        <a:xfrm>
          <a:off x="1917023" y="1512777"/>
          <a:ext cx="1036367" cy="915908"/>
        </a:xfrm>
        <a:prstGeom prst="ellipse">
          <a:avLst/>
        </a:prstGeom>
        <a:solidFill>
          <a:schemeClr val="accent2">
            <a:lumMod val="7500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068795" y="1646909"/>
        <a:ext cx="732823" cy="647644"/>
      </dsp:txXfrm>
    </dsp:sp>
    <dsp:sp modelId="{446F3255-6EDB-4CDD-9417-139C42C79FC2}">
      <dsp:nvSpPr>
        <dsp:cNvPr id="0" name=""/>
        <dsp:cNvSpPr/>
      </dsp:nvSpPr>
      <dsp:spPr>
        <a:xfrm>
          <a:off x="117727" y="1507210"/>
          <a:ext cx="1069806" cy="91590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274396" y="1641342"/>
        <a:ext cx="756468" cy="6476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577387" y="418840"/>
          <a:ext cx="2336511" cy="2336511"/>
        </a:xfrm>
        <a:prstGeom prst="blockArc">
          <a:avLst>
            <a:gd name="adj1" fmla="val 9021226"/>
            <a:gd name="adj2" fmla="val 16245597"/>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584928" y="432301"/>
          <a:ext cx="2336511" cy="2336511"/>
        </a:xfrm>
        <a:prstGeom prst="blockArc">
          <a:avLst>
            <a:gd name="adj1" fmla="val 1753715"/>
            <a:gd name="adj2" fmla="val 9067707"/>
            <a:gd name="adj3" fmla="val 4635"/>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592523" y="418940"/>
          <a:ext cx="2336511" cy="2336511"/>
        </a:xfrm>
        <a:prstGeom prst="blockArc">
          <a:avLst>
            <a:gd name="adj1" fmla="val 16200000"/>
            <a:gd name="adj2" fmla="val 1800011"/>
            <a:gd name="adj3" fmla="val 4635"/>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591954" y="842410"/>
          <a:ext cx="2337648" cy="1488475"/>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934295" y="1060392"/>
        <a:ext cx="1652966" cy="1052511"/>
      </dsp:txXfrm>
    </dsp:sp>
    <dsp:sp modelId="{1AF22EFA-EEAA-4CCD-B345-BB7B35CE91AC}">
      <dsp:nvSpPr>
        <dsp:cNvPr id="0" name=""/>
        <dsp:cNvSpPr/>
      </dsp:nvSpPr>
      <dsp:spPr>
        <a:xfrm>
          <a:off x="1235341" y="-66266"/>
          <a:ext cx="1050874" cy="1024560"/>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Land (food)</a:t>
          </a:r>
        </a:p>
      </dsp:txBody>
      <dsp:txXfrm>
        <a:off x="1389238" y="83777"/>
        <a:ext cx="743080" cy="724474"/>
      </dsp:txXfrm>
    </dsp:sp>
    <dsp:sp modelId="{4F44AC50-CE5B-43F6-8C80-448E471F1833}">
      <dsp:nvSpPr>
        <dsp:cNvPr id="0" name=""/>
        <dsp:cNvSpPr/>
      </dsp:nvSpPr>
      <dsp:spPr>
        <a:xfrm>
          <a:off x="2223632" y="1645510"/>
          <a:ext cx="1050874" cy="1024560"/>
        </a:xfrm>
        <a:prstGeom prst="ellipse">
          <a:avLst/>
        </a:prstGeom>
        <a:solidFill>
          <a:schemeClr val="accent2">
            <a:lumMod val="7500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377529" y="1795553"/>
        <a:ext cx="743080" cy="724474"/>
      </dsp:txXfrm>
    </dsp:sp>
    <dsp:sp modelId="{446F3255-6EDB-4CDD-9417-139C42C79FC2}">
      <dsp:nvSpPr>
        <dsp:cNvPr id="0" name=""/>
        <dsp:cNvSpPr/>
      </dsp:nvSpPr>
      <dsp:spPr>
        <a:xfrm>
          <a:off x="155488" y="1639293"/>
          <a:ext cx="1196715" cy="102456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330743" y="1789336"/>
        <a:ext cx="846205" cy="724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698089" y="702747"/>
          <a:ext cx="3907341" cy="3907341"/>
        </a:xfrm>
        <a:prstGeom prst="blockArc">
          <a:avLst>
            <a:gd name="adj1" fmla="val 8999989"/>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698089" y="702747"/>
          <a:ext cx="3907341" cy="3907341"/>
        </a:xfrm>
        <a:prstGeom prst="blockArc">
          <a:avLst>
            <a:gd name="adj1" fmla="val 1800012"/>
            <a:gd name="adj2" fmla="val 8999988"/>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698088" y="702747"/>
          <a:ext cx="3907341" cy="3907341"/>
        </a:xfrm>
        <a:prstGeom prst="blockArc">
          <a:avLst>
            <a:gd name="adj1" fmla="val 16200000"/>
            <a:gd name="adj2" fmla="val 1800011"/>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1585904" y="1589647"/>
          <a:ext cx="2131711" cy="2131711"/>
        </a:xfrm>
        <a:prstGeom prst="ellips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Sustainable water management</a:t>
          </a:r>
        </a:p>
      </dsp:txBody>
      <dsp:txXfrm>
        <a:off x="1898086" y="1901829"/>
        <a:ext cx="1507347" cy="1507347"/>
      </dsp:txXfrm>
    </dsp:sp>
    <dsp:sp modelId="{1AF22EFA-EEAA-4CCD-B345-BB7B35CE91AC}">
      <dsp:nvSpPr>
        <dsp:cNvPr id="0" name=""/>
        <dsp:cNvSpPr/>
      </dsp:nvSpPr>
      <dsp:spPr>
        <a:xfrm>
          <a:off x="1771518" y="-110097"/>
          <a:ext cx="1760482" cy="1716400"/>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 quantity</a:t>
          </a:r>
        </a:p>
      </dsp:txBody>
      <dsp:txXfrm>
        <a:off x="2029335" y="141264"/>
        <a:ext cx="1244848" cy="1213678"/>
      </dsp:txXfrm>
    </dsp:sp>
    <dsp:sp modelId="{4F44AC50-CE5B-43F6-8C80-448E471F1833}">
      <dsp:nvSpPr>
        <dsp:cNvPr id="0" name=""/>
        <dsp:cNvSpPr/>
      </dsp:nvSpPr>
      <dsp:spPr>
        <a:xfrm>
          <a:off x="3424166" y="2752382"/>
          <a:ext cx="1760482" cy="171640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Ecosystems</a:t>
          </a:r>
        </a:p>
      </dsp:txBody>
      <dsp:txXfrm>
        <a:off x="3681983" y="3003743"/>
        <a:ext cx="1244848" cy="1213678"/>
      </dsp:txXfrm>
    </dsp:sp>
    <dsp:sp modelId="{446F3255-6EDB-4CDD-9417-139C42C79FC2}">
      <dsp:nvSpPr>
        <dsp:cNvPr id="0" name=""/>
        <dsp:cNvSpPr/>
      </dsp:nvSpPr>
      <dsp:spPr>
        <a:xfrm>
          <a:off x="118871" y="2752382"/>
          <a:ext cx="1760482" cy="171640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 quality</a:t>
          </a:r>
        </a:p>
      </dsp:txBody>
      <dsp:txXfrm>
        <a:off x="376688" y="3003743"/>
        <a:ext cx="1244848" cy="1213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698089" y="702747"/>
          <a:ext cx="3907341" cy="3907341"/>
        </a:xfrm>
        <a:prstGeom prst="blockArc">
          <a:avLst>
            <a:gd name="adj1" fmla="val 8999989"/>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698089" y="702747"/>
          <a:ext cx="3907341" cy="3907341"/>
        </a:xfrm>
        <a:prstGeom prst="blockArc">
          <a:avLst>
            <a:gd name="adj1" fmla="val 1800012"/>
            <a:gd name="adj2" fmla="val 8999988"/>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698088" y="702747"/>
          <a:ext cx="3907341" cy="3907341"/>
        </a:xfrm>
        <a:prstGeom prst="blockArc">
          <a:avLst>
            <a:gd name="adj1" fmla="val 16200000"/>
            <a:gd name="adj2" fmla="val 1800011"/>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1585904" y="1589647"/>
          <a:ext cx="2131711" cy="2131711"/>
        </a:xfrm>
        <a:prstGeom prst="ellips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Sustainable energy</a:t>
          </a:r>
        </a:p>
      </dsp:txBody>
      <dsp:txXfrm>
        <a:off x="1898086" y="1901829"/>
        <a:ext cx="1507347" cy="1507347"/>
      </dsp:txXfrm>
    </dsp:sp>
    <dsp:sp modelId="{1AF22EFA-EEAA-4CCD-B345-BB7B35CE91AC}">
      <dsp:nvSpPr>
        <dsp:cNvPr id="0" name=""/>
        <dsp:cNvSpPr/>
      </dsp:nvSpPr>
      <dsp:spPr>
        <a:xfrm>
          <a:off x="1771518" y="-110097"/>
          <a:ext cx="1760482" cy="1716400"/>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Universal access</a:t>
          </a:r>
        </a:p>
      </dsp:txBody>
      <dsp:txXfrm>
        <a:off x="2029335" y="141264"/>
        <a:ext cx="1244848" cy="1213678"/>
      </dsp:txXfrm>
    </dsp:sp>
    <dsp:sp modelId="{4F44AC50-CE5B-43F6-8C80-448E471F1833}">
      <dsp:nvSpPr>
        <dsp:cNvPr id="0" name=""/>
        <dsp:cNvSpPr/>
      </dsp:nvSpPr>
      <dsp:spPr>
        <a:xfrm>
          <a:off x="3424166" y="2752382"/>
          <a:ext cx="1760482" cy="171640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Safe, reliable, affordable</a:t>
          </a:r>
        </a:p>
      </dsp:txBody>
      <dsp:txXfrm>
        <a:off x="3681983" y="3003743"/>
        <a:ext cx="1244848" cy="1213678"/>
      </dsp:txXfrm>
    </dsp:sp>
    <dsp:sp modelId="{446F3255-6EDB-4CDD-9417-139C42C79FC2}">
      <dsp:nvSpPr>
        <dsp:cNvPr id="0" name=""/>
        <dsp:cNvSpPr/>
      </dsp:nvSpPr>
      <dsp:spPr>
        <a:xfrm>
          <a:off x="118871" y="2752382"/>
          <a:ext cx="1760482" cy="171640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Clean</a:t>
          </a:r>
        </a:p>
      </dsp:txBody>
      <dsp:txXfrm>
        <a:off x="376688" y="3003743"/>
        <a:ext cx="1244848" cy="1213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502979" y="526115"/>
          <a:ext cx="2933673" cy="2933673"/>
        </a:xfrm>
        <a:prstGeom prst="blockArc">
          <a:avLst>
            <a:gd name="adj1" fmla="val 9021226"/>
            <a:gd name="adj2" fmla="val 1624559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512447" y="543016"/>
          <a:ext cx="2933673" cy="2933673"/>
        </a:xfrm>
        <a:prstGeom prst="blockArc">
          <a:avLst>
            <a:gd name="adj1" fmla="val 1753715"/>
            <a:gd name="adj2" fmla="val 906770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521982" y="526241"/>
          <a:ext cx="2933673" cy="2933673"/>
        </a:xfrm>
        <a:prstGeom prst="blockArc">
          <a:avLst>
            <a:gd name="adj1" fmla="val 16200000"/>
            <a:gd name="adj2" fmla="val 180001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795229" y="1057300"/>
          <a:ext cx="2387181" cy="1870181"/>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1144824" y="1331182"/>
        <a:ext cx="1687991" cy="1322417"/>
      </dsp:txXfrm>
    </dsp:sp>
    <dsp:sp modelId="{1AF22EFA-EEAA-4CCD-B345-BB7B35CE91AC}">
      <dsp:nvSpPr>
        <dsp:cNvPr id="0" name=""/>
        <dsp:cNvSpPr/>
      </dsp:nvSpPr>
      <dsp:spPr>
        <a:xfrm>
          <a:off x="1328639" y="-83392"/>
          <a:ext cx="1320361" cy="1287300"/>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Land (food)</a:t>
          </a:r>
        </a:p>
      </dsp:txBody>
      <dsp:txXfrm>
        <a:off x="1522001" y="105129"/>
        <a:ext cx="933637" cy="910258"/>
      </dsp:txXfrm>
    </dsp:sp>
    <dsp:sp modelId="{4F44AC50-CE5B-43F6-8C80-448E471F1833}">
      <dsp:nvSpPr>
        <dsp:cNvPr id="0" name=""/>
        <dsp:cNvSpPr/>
      </dsp:nvSpPr>
      <dsp:spPr>
        <a:xfrm>
          <a:off x="2569496" y="2065842"/>
          <a:ext cx="1320361" cy="128730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762858" y="2254363"/>
        <a:ext cx="933637" cy="910258"/>
      </dsp:txXfrm>
    </dsp:sp>
    <dsp:sp modelId="{446F3255-6EDB-4CDD-9417-139C42C79FC2}">
      <dsp:nvSpPr>
        <dsp:cNvPr id="0" name=""/>
        <dsp:cNvSpPr/>
      </dsp:nvSpPr>
      <dsp:spPr>
        <a:xfrm>
          <a:off x="64376" y="2058037"/>
          <a:ext cx="1320361" cy="128730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257738" y="2246558"/>
        <a:ext cx="933637" cy="910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502979" y="526115"/>
          <a:ext cx="2933673" cy="2933673"/>
        </a:xfrm>
        <a:prstGeom prst="blockArc">
          <a:avLst>
            <a:gd name="adj1" fmla="val 9021226"/>
            <a:gd name="adj2" fmla="val 1624559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512447" y="543016"/>
          <a:ext cx="2933673" cy="2933673"/>
        </a:xfrm>
        <a:prstGeom prst="blockArc">
          <a:avLst>
            <a:gd name="adj1" fmla="val 1753715"/>
            <a:gd name="adj2" fmla="val 906770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521982" y="526241"/>
          <a:ext cx="2933673" cy="2933673"/>
        </a:xfrm>
        <a:prstGeom prst="blockArc">
          <a:avLst>
            <a:gd name="adj1" fmla="val 16200000"/>
            <a:gd name="adj2" fmla="val 180001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795229" y="1057300"/>
          <a:ext cx="2387181" cy="1870181"/>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1144824" y="1331182"/>
        <a:ext cx="1687991" cy="1322417"/>
      </dsp:txXfrm>
    </dsp:sp>
    <dsp:sp modelId="{1AF22EFA-EEAA-4CCD-B345-BB7B35CE91AC}">
      <dsp:nvSpPr>
        <dsp:cNvPr id="0" name=""/>
        <dsp:cNvSpPr/>
      </dsp:nvSpPr>
      <dsp:spPr>
        <a:xfrm>
          <a:off x="1328639" y="-83392"/>
          <a:ext cx="1320361" cy="1287300"/>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Food</a:t>
          </a:r>
        </a:p>
      </dsp:txBody>
      <dsp:txXfrm>
        <a:off x="1522001" y="105129"/>
        <a:ext cx="933637" cy="910258"/>
      </dsp:txXfrm>
    </dsp:sp>
    <dsp:sp modelId="{4F44AC50-CE5B-43F6-8C80-448E471F1833}">
      <dsp:nvSpPr>
        <dsp:cNvPr id="0" name=""/>
        <dsp:cNvSpPr/>
      </dsp:nvSpPr>
      <dsp:spPr>
        <a:xfrm>
          <a:off x="2569496" y="2065842"/>
          <a:ext cx="1320361" cy="128730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762858" y="2254363"/>
        <a:ext cx="933637" cy="910258"/>
      </dsp:txXfrm>
    </dsp:sp>
    <dsp:sp modelId="{446F3255-6EDB-4CDD-9417-139C42C79FC2}">
      <dsp:nvSpPr>
        <dsp:cNvPr id="0" name=""/>
        <dsp:cNvSpPr/>
      </dsp:nvSpPr>
      <dsp:spPr>
        <a:xfrm>
          <a:off x="64376" y="2058037"/>
          <a:ext cx="1320361" cy="1287300"/>
        </a:xfrm>
        <a:prstGeom prst="ellipse">
          <a:avLst/>
        </a:prstGeom>
        <a:solidFill>
          <a:schemeClr val="accent3">
            <a:alpha val="17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257738" y="2246558"/>
        <a:ext cx="933637" cy="910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531375" y="437549"/>
          <a:ext cx="2443898" cy="2443898"/>
        </a:xfrm>
        <a:prstGeom prst="blockArc">
          <a:avLst>
            <a:gd name="adj1" fmla="val 9021226"/>
            <a:gd name="adj2" fmla="val 16245597"/>
            <a:gd name="adj3" fmla="val 4636"/>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539263" y="451629"/>
          <a:ext cx="2443898" cy="2443898"/>
        </a:xfrm>
        <a:prstGeom prst="blockArc">
          <a:avLst>
            <a:gd name="adj1" fmla="val 1753715"/>
            <a:gd name="adj2" fmla="val 906770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547206" y="437654"/>
          <a:ext cx="2443898" cy="2443898"/>
        </a:xfrm>
        <a:prstGeom prst="blockArc">
          <a:avLst>
            <a:gd name="adj1" fmla="val 16200000"/>
            <a:gd name="adj2" fmla="val 1800011"/>
            <a:gd name="adj3" fmla="val 4636"/>
          </a:avLst>
        </a:prstGeom>
        <a:solidFill>
          <a:schemeClr val="accent1">
            <a:tint val="60000"/>
            <a:hueOff val="0"/>
            <a:satOff val="0"/>
            <a:lumOff val="0"/>
            <a:alpha val="2000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623838" y="741754"/>
          <a:ext cx="2290634" cy="183455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959294" y="1010418"/>
        <a:ext cx="1619722" cy="1297225"/>
      </dsp:txXfrm>
    </dsp:sp>
    <dsp:sp modelId="{1AF22EFA-EEAA-4CCD-B345-BB7B35CE91AC}">
      <dsp:nvSpPr>
        <dsp:cNvPr id="0" name=""/>
        <dsp:cNvSpPr/>
      </dsp:nvSpPr>
      <dsp:spPr>
        <a:xfrm>
          <a:off x="1219418" y="-69992"/>
          <a:ext cx="1099475" cy="1071944"/>
        </a:xfrm>
        <a:prstGeom prst="ellipse">
          <a:avLst/>
        </a:prstGeom>
        <a:solidFill>
          <a:schemeClr val="accent6">
            <a:lumMod val="50000"/>
            <a:alpha val="1400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Land (food)</a:t>
          </a:r>
        </a:p>
      </dsp:txBody>
      <dsp:txXfrm>
        <a:off x="1380432" y="86991"/>
        <a:ext cx="777447" cy="757978"/>
      </dsp:txXfrm>
    </dsp:sp>
    <dsp:sp modelId="{4F44AC50-CE5B-43F6-8C80-448E471F1833}">
      <dsp:nvSpPr>
        <dsp:cNvPr id="0" name=""/>
        <dsp:cNvSpPr/>
      </dsp:nvSpPr>
      <dsp:spPr>
        <a:xfrm>
          <a:off x="2253124" y="1720446"/>
          <a:ext cx="1099475" cy="1071944"/>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414138" y="1877429"/>
        <a:ext cx="777447" cy="757978"/>
      </dsp:txXfrm>
    </dsp:sp>
    <dsp:sp modelId="{446F3255-6EDB-4CDD-9417-139C42C79FC2}">
      <dsp:nvSpPr>
        <dsp:cNvPr id="0" name=""/>
        <dsp:cNvSpPr/>
      </dsp:nvSpPr>
      <dsp:spPr>
        <a:xfrm>
          <a:off x="105223" y="1713944"/>
          <a:ext cx="1221454" cy="107194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284101" y="1870927"/>
        <a:ext cx="863698" cy="757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418670" y="399820"/>
          <a:ext cx="2231216" cy="2231216"/>
        </a:xfrm>
        <a:prstGeom prst="blockArc">
          <a:avLst>
            <a:gd name="adj1" fmla="val 9021226"/>
            <a:gd name="adj2" fmla="val 16245597"/>
            <a:gd name="adj3" fmla="val 4641"/>
          </a:avLst>
        </a:prstGeom>
        <a:solidFill>
          <a:schemeClr val="accent1">
            <a:tint val="60000"/>
            <a:hueOff val="0"/>
            <a:satOff val="0"/>
            <a:lumOff val="0"/>
            <a:alpha val="1700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425872" y="412674"/>
          <a:ext cx="2231216" cy="2231216"/>
        </a:xfrm>
        <a:prstGeom prst="blockArc">
          <a:avLst>
            <a:gd name="adj1" fmla="val 1753715"/>
            <a:gd name="adj2" fmla="val 906770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433124" y="399916"/>
          <a:ext cx="2231216" cy="2231216"/>
        </a:xfrm>
        <a:prstGeom prst="blockArc">
          <a:avLst>
            <a:gd name="adj1" fmla="val 16200000"/>
            <a:gd name="adj2" fmla="val 1800011"/>
            <a:gd name="adj3" fmla="val 4641"/>
          </a:avLst>
        </a:prstGeom>
        <a:solidFill>
          <a:schemeClr val="accent1">
            <a:tint val="60000"/>
            <a:hueOff val="0"/>
            <a:satOff val="0"/>
            <a:lumOff val="0"/>
            <a:alpha val="2100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544482" y="546593"/>
          <a:ext cx="2008500" cy="177780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838620" y="806946"/>
        <a:ext cx="1420224" cy="1257098"/>
      </dsp:txXfrm>
    </dsp:sp>
    <dsp:sp modelId="{1AF22EFA-EEAA-4CCD-B345-BB7B35CE91AC}">
      <dsp:nvSpPr>
        <dsp:cNvPr id="0" name=""/>
        <dsp:cNvSpPr/>
      </dsp:nvSpPr>
      <dsp:spPr>
        <a:xfrm>
          <a:off x="994855" y="-63998"/>
          <a:ext cx="1107753" cy="979600"/>
        </a:xfrm>
        <a:prstGeom prst="ellipse">
          <a:avLst/>
        </a:prstGeom>
        <a:solidFill>
          <a:schemeClr val="accent6">
            <a:lumMod val="50000"/>
            <a:alpha val="1400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Land (food)</a:t>
          </a:r>
        </a:p>
      </dsp:txBody>
      <dsp:txXfrm>
        <a:off x="1157082" y="79461"/>
        <a:ext cx="783299" cy="692682"/>
      </dsp:txXfrm>
    </dsp:sp>
    <dsp:sp modelId="{4F44AC50-CE5B-43F6-8C80-448E471F1833}">
      <dsp:nvSpPr>
        <dsp:cNvPr id="0" name=""/>
        <dsp:cNvSpPr/>
      </dsp:nvSpPr>
      <dsp:spPr>
        <a:xfrm>
          <a:off x="1990078" y="1570589"/>
          <a:ext cx="1004759" cy="97960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137222" y="1714048"/>
        <a:ext cx="710471" cy="692682"/>
      </dsp:txXfrm>
    </dsp:sp>
    <dsp:sp modelId="{446F3255-6EDB-4CDD-9417-139C42C79FC2}">
      <dsp:nvSpPr>
        <dsp:cNvPr id="0" name=""/>
        <dsp:cNvSpPr/>
      </dsp:nvSpPr>
      <dsp:spPr>
        <a:xfrm>
          <a:off x="27360" y="1564653"/>
          <a:ext cx="1119689" cy="97960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191335" y="1708112"/>
        <a:ext cx="791739" cy="6926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463821" y="399902"/>
          <a:ext cx="2231216" cy="2231216"/>
        </a:xfrm>
        <a:prstGeom prst="blockArc">
          <a:avLst>
            <a:gd name="adj1" fmla="val 9021523"/>
            <a:gd name="adj2" fmla="val 16217461"/>
            <a:gd name="adj3" fmla="val 4641"/>
          </a:avLst>
        </a:prstGeom>
        <a:solidFill>
          <a:schemeClr val="accent1">
            <a:tint val="60000"/>
            <a:hueOff val="0"/>
            <a:satOff val="0"/>
            <a:lumOff val="0"/>
            <a:alpha val="1700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466572" y="404766"/>
          <a:ext cx="2231216" cy="2231216"/>
        </a:xfrm>
        <a:prstGeom prst="blockArc">
          <a:avLst>
            <a:gd name="adj1" fmla="val 1782370"/>
            <a:gd name="adj2" fmla="val 9039152"/>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469355" y="399916"/>
          <a:ext cx="2231216" cy="2231216"/>
        </a:xfrm>
        <a:prstGeom prst="blockArc">
          <a:avLst>
            <a:gd name="adj1" fmla="val 16200000"/>
            <a:gd name="adj2" fmla="val 1800011"/>
            <a:gd name="adj3" fmla="val 4641"/>
          </a:avLst>
        </a:prstGeom>
        <a:solidFill>
          <a:schemeClr val="accent1">
            <a:tint val="60000"/>
            <a:hueOff val="0"/>
            <a:satOff val="0"/>
            <a:lumOff val="0"/>
            <a:alpha val="2100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464545" y="701817"/>
          <a:ext cx="2274706" cy="1423158"/>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797668" y="910234"/>
        <a:ext cx="1608460" cy="1006324"/>
      </dsp:txXfrm>
    </dsp:sp>
    <dsp:sp modelId="{1AF22EFA-EEAA-4CCD-B345-BB7B35CE91AC}">
      <dsp:nvSpPr>
        <dsp:cNvPr id="0" name=""/>
        <dsp:cNvSpPr/>
      </dsp:nvSpPr>
      <dsp:spPr>
        <a:xfrm>
          <a:off x="985432" y="-63998"/>
          <a:ext cx="1199063" cy="979600"/>
        </a:xfrm>
        <a:prstGeom prst="ellipse">
          <a:avLst/>
        </a:prstGeom>
        <a:solidFill>
          <a:schemeClr val="accent6">
            <a:lumMod val="50000"/>
            <a:alpha val="1400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Land (food)</a:t>
          </a:r>
        </a:p>
      </dsp:txBody>
      <dsp:txXfrm>
        <a:off x="1161031" y="79461"/>
        <a:ext cx="847865" cy="692682"/>
      </dsp:txXfrm>
    </dsp:sp>
    <dsp:sp modelId="{4F44AC50-CE5B-43F6-8C80-448E471F1833}">
      <dsp:nvSpPr>
        <dsp:cNvPr id="0" name=""/>
        <dsp:cNvSpPr/>
      </dsp:nvSpPr>
      <dsp:spPr>
        <a:xfrm>
          <a:off x="2026310" y="1570589"/>
          <a:ext cx="1004759" cy="97960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173454" y="1714048"/>
        <a:ext cx="710471" cy="692682"/>
      </dsp:txXfrm>
    </dsp:sp>
    <dsp:sp modelId="{446F3255-6EDB-4CDD-9417-139C42C79FC2}">
      <dsp:nvSpPr>
        <dsp:cNvPr id="0" name=""/>
        <dsp:cNvSpPr/>
      </dsp:nvSpPr>
      <dsp:spPr>
        <a:xfrm>
          <a:off x="0" y="1564653"/>
          <a:ext cx="1264617" cy="97960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185199" y="1708112"/>
        <a:ext cx="894219" cy="6926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3A83-E7A6-4AAB-91D0-D05B680F7DA4}">
      <dsp:nvSpPr>
        <dsp:cNvPr id="0" name=""/>
        <dsp:cNvSpPr/>
      </dsp:nvSpPr>
      <dsp:spPr>
        <a:xfrm>
          <a:off x="418670" y="399820"/>
          <a:ext cx="2231216" cy="2231216"/>
        </a:xfrm>
        <a:prstGeom prst="blockArc">
          <a:avLst>
            <a:gd name="adj1" fmla="val 9021226"/>
            <a:gd name="adj2" fmla="val 16245597"/>
            <a:gd name="adj3" fmla="val 4641"/>
          </a:avLst>
        </a:prstGeom>
        <a:solidFill>
          <a:schemeClr val="accent1">
            <a:tint val="60000"/>
            <a:hueOff val="0"/>
            <a:satOff val="0"/>
            <a:lumOff val="0"/>
            <a:alpha val="17000"/>
          </a:schemeClr>
        </a:solidFill>
        <a:ln>
          <a:noFill/>
        </a:ln>
        <a:effectLst/>
      </dsp:spPr>
      <dsp:style>
        <a:lnRef idx="0">
          <a:scrgbClr r="0" g="0" b="0"/>
        </a:lnRef>
        <a:fillRef idx="1">
          <a:scrgbClr r="0" g="0" b="0"/>
        </a:fillRef>
        <a:effectRef idx="0">
          <a:scrgbClr r="0" g="0" b="0"/>
        </a:effectRef>
        <a:fontRef idx="minor">
          <a:schemeClr val="lt1"/>
        </a:fontRef>
      </dsp:style>
    </dsp:sp>
    <dsp:sp modelId="{41CD2EF1-6267-4833-AA0F-387DFB86AC1D}">
      <dsp:nvSpPr>
        <dsp:cNvPr id="0" name=""/>
        <dsp:cNvSpPr/>
      </dsp:nvSpPr>
      <dsp:spPr>
        <a:xfrm>
          <a:off x="425872" y="412674"/>
          <a:ext cx="2231216" cy="2231216"/>
        </a:xfrm>
        <a:prstGeom prst="blockArc">
          <a:avLst>
            <a:gd name="adj1" fmla="val 1753715"/>
            <a:gd name="adj2" fmla="val 906770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15495-3B91-40E6-8DDB-B25451604A17}">
      <dsp:nvSpPr>
        <dsp:cNvPr id="0" name=""/>
        <dsp:cNvSpPr/>
      </dsp:nvSpPr>
      <dsp:spPr>
        <a:xfrm>
          <a:off x="433124" y="399916"/>
          <a:ext cx="2231216" cy="2231216"/>
        </a:xfrm>
        <a:prstGeom prst="blockArc">
          <a:avLst>
            <a:gd name="adj1" fmla="val 16200000"/>
            <a:gd name="adj2" fmla="val 1800011"/>
            <a:gd name="adj3" fmla="val 4641"/>
          </a:avLst>
        </a:prstGeom>
        <a:solidFill>
          <a:schemeClr val="accent1">
            <a:tint val="60000"/>
            <a:hueOff val="0"/>
            <a:satOff val="0"/>
            <a:lumOff val="0"/>
            <a:alpha val="21000"/>
          </a:schemeClr>
        </a:solidFill>
        <a:ln>
          <a:noFill/>
        </a:ln>
        <a:effectLst/>
      </dsp:spPr>
      <dsp:style>
        <a:lnRef idx="0">
          <a:scrgbClr r="0" g="0" b="0"/>
        </a:lnRef>
        <a:fillRef idx="1">
          <a:scrgbClr r="0" g="0" b="0"/>
        </a:fillRef>
        <a:effectRef idx="0">
          <a:scrgbClr r="0" g="0" b="0"/>
        </a:effectRef>
        <a:fontRef idx="minor">
          <a:schemeClr val="lt1"/>
        </a:fontRef>
      </dsp:style>
    </dsp:sp>
    <dsp:sp modelId="{5059257B-8B37-48C5-BC83-F233313A207E}">
      <dsp:nvSpPr>
        <dsp:cNvPr id="0" name=""/>
        <dsp:cNvSpPr/>
      </dsp:nvSpPr>
      <dsp:spPr>
        <a:xfrm>
          <a:off x="540429" y="700396"/>
          <a:ext cx="2016605" cy="1629211"/>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rPr>
            <a:t>National Sustainable</a:t>
          </a:r>
          <a:br>
            <a:rPr lang="en-GB" sz="2000" kern="1200" dirty="0">
              <a:solidFill>
                <a:schemeClr val="bg1"/>
              </a:solidFill>
            </a:rPr>
          </a:br>
          <a:r>
            <a:rPr lang="en-GB" sz="2000" kern="1200" dirty="0">
              <a:solidFill>
                <a:schemeClr val="bg1"/>
              </a:solidFill>
            </a:rPr>
            <a:t>development policies</a:t>
          </a:r>
        </a:p>
      </dsp:txBody>
      <dsp:txXfrm>
        <a:off x="835754" y="938988"/>
        <a:ext cx="1425955" cy="1152027"/>
      </dsp:txXfrm>
    </dsp:sp>
    <dsp:sp modelId="{1AF22EFA-EEAA-4CCD-B345-BB7B35CE91AC}">
      <dsp:nvSpPr>
        <dsp:cNvPr id="0" name=""/>
        <dsp:cNvSpPr/>
      </dsp:nvSpPr>
      <dsp:spPr>
        <a:xfrm>
          <a:off x="942786" y="-63998"/>
          <a:ext cx="1211891" cy="979600"/>
        </a:xfrm>
        <a:prstGeom prst="ellipse">
          <a:avLst/>
        </a:prstGeom>
        <a:solidFill>
          <a:schemeClr val="accent6">
            <a:lumMod val="50000"/>
            <a:alpha val="1400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Land (food)</a:t>
          </a:r>
        </a:p>
      </dsp:txBody>
      <dsp:txXfrm>
        <a:off x="1120263" y="79461"/>
        <a:ext cx="856937" cy="692682"/>
      </dsp:txXfrm>
    </dsp:sp>
    <dsp:sp modelId="{4F44AC50-CE5B-43F6-8C80-448E471F1833}">
      <dsp:nvSpPr>
        <dsp:cNvPr id="0" name=""/>
        <dsp:cNvSpPr/>
      </dsp:nvSpPr>
      <dsp:spPr>
        <a:xfrm>
          <a:off x="1990078" y="1570589"/>
          <a:ext cx="1004759" cy="97960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2137222" y="1714048"/>
        <a:ext cx="710471" cy="692682"/>
      </dsp:txXfrm>
    </dsp:sp>
    <dsp:sp modelId="{446F3255-6EDB-4CDD-9417-139C42C79FC2}">
      <dsp:nvSpPr>
        <dsp:cNvPr id="0" name=""/>
        <dsp:cNvSpPr/>
      </dsp:nvSpPr>
      <dsp:spPr>
        <a:xfrm>
          <a:off x="27360" y="1564653"/>
          <a:ext cx="1119689" cy="97960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p>
      </dsp:txBody>
      <dsp:txXfrm>
        <a:off x="191335" y="1708112"/>
        <a:ext cx="791739" cy="6926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fld id="{E1F988A6-6C68-4CE7-9A4B-829593E585E4}" type="datetimeFigureOut">
              <a:rPr lang="en-GB" smtClean="0"/>
              <a:t>25/05/2018</a:t>
            </a:fld>
            <a:endParaRPr lang="en-GB"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24273E6-5D5A-48A8-A01E-682DEC55A2D8}" type="slidenum">
              <a:rPr lang="en-GB" smtClean="0"/>
              <a:t>‹#›</a:t>
            </a:fld>
            <a:endParaRPr lang="en-GB" dirty="0"/>
          </a:p>
        </p:txBody>
      </p:sp>
    </p:spTree>
    <p:extLst>
      <p:ext uri="{BB962C8B-B14F-4D97-AF65-F5344CB8AC3E}">
        <p14:creationId xmlns:p14="http://schemas.microsoft.com/office/powerpoint/2010/main" val="44744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4ADF510-92B0-49DE-9C99-E21626351E91}" type="slidenum">
              <a:rPr lang="en-GB" smtClean="0"/>
              <a:t>‹#›</a:t>
            </a:fld>
            <a:endParaRPr lang="en-GB" dirty="0"/>
          </a:p>
        </p:txBody>
      </p:sp>
      <p:sp>
        <p:nvSpPr>
          <p:cNvPr id="9" name="Slide Image Placeholder 8"/>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CA" dirty="0"/>
          </a:p>
        </p:txBody>
      </p:sp>
      <p:sp>
        <p:nvSpPr>
          <p:cNvPr id="10" name="Date Placeholder 9"/>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F16E709-3CBF-4AEC-B2D3-7632660A4A07}" type="datetimeFigureOut">
              <a:rPr lang="en-CA" smtClean="0"/>
              <a:t>2018-05-25</a:t>
            </a:fld>
            <a:endParaRPr lang="en-CA" dirty="0"/>
          </a:p>
        </p:txBody>
      </p:sp>
    </p:spTree>
    <p:extLst>
      <p:ext uri="{BB962C8B-B14F-4D97-AF65-F5344CB8AC3E}">
        <p14:creationId xmlns:p14="http://schemas.microsoft.com/office/powerpoint/2010/main" val="1616494730"/>
      </p:ext>
    </p:extLst>
  </p:cSld>
  <p:clrMap bg1="lt1" tx1="dk1" bg2="lt2" tx2="dk2" accent1="accent1" accent2="accent2" accent3="accent3" accent4="accent4" accent5="accent5" accent6="accent6" hlink="hlink" folHlink="folHlink"/>
  <p:notesStyle>
    <a:lvl1pPr marL="0" algn="l" defTabSz="913956" rtl="0" eaLnBrk="1" latinLnBrk="0" hangingPunct="1">
      <a:lnSpc>
        <a:spcPts val="1400"/>
      </a:lnSpc>
      <a:spcAft>
        <a:spcPts val="600"/>
      </a:spcAft>
      <a:defRPr sz="1200" kern="1200">
        <a:solidFill>
          <a:schemeClr val="tx1"/>
        </a:solidFill>
        <a:latin typeface="+mn-lt"/>
        <a:ea typeface="+mn-ea"/>
        <a:cs typeface="+mn-cs"/>
      </a:defRPr>
    </a:lvl1pPr>
    <a:lvl2pPr marL="456977" algn="l" defTabSz="913956" rtl="0" eaLnBrk="1" latinLnBrk="0" hangingPunct="1">
      <a:lnSpc>
        <a:spcPts val="1400"/>
      </a:lnSpc>
      <a:spcAft>
        <a:spcPts val="600"/>
      </a:spcAft>
      <a:defRPr sz="1200" kern="1200">
        <a:solidFill>
          <a:schemeClr val="tx1"/>
        </a:solidFill>
        <a:latin typeface="+mn-lt"/>
        <a:ea typeface="+mn-ea"/>
        <a:cs typeface="+mn-cs"/>
      </a:defRPr>
    </a:lvl2pPr>
    <a:lvl3pPr marL="913956" algn="l" defTabSz="913956" rtl="0" eaLnBrk="1" latinLnBrk="0" hangingPunct="1">
      <a:lnSpc>
        <a:spcPts val="1400"/>
      </a:lnSpc>
      <a:spcAft>
        <a:spcPts val="600"/>
      </a:spcAft>
      <a:defRPr sz="1200" kern="1200">
        <a:solidFill>
          <a:schemeClr val="tx1"/>
        </a:solidFill>
        <a:latin typeface="+mn-lt"/>
        <a:ea typeface="+mn-ea"/>
        <a:cs typeface="+mn-cs"/>
      </a:defRPr>
    </a:lvl3pPr>
    <a:lvl4pPr marL="1370932" algn="l" defTabSz="913956" rtl="0" eaLnBrk="1" latinLnBrk="0" hangingPunct="1">
      <a:lnSpc>
        <a:spcPts val="1400"/>
      </a:lnSpc>
      <a:spcAft>
        <a:spcPts val="600"/>
      </a:spcAft>
      <a:defRPr sz="1200" kern="1200">
        <a:solidFill>
          <a:schemeClr val="tx1"/>
        </a:solidFill>
        <a:latin typeface="+mn-lt"/>
        <a:ea typeface="+mn-ea"/>
        <a:cs typeface="+mn-cs"/>
      </a:defRPr>
    </a:lvl4pPr>
    <a:lvl5pPr marL="1827911" algn="l" defTabSz="913956" rtl="0" eaLnBrk="1" latinLnBrk="0" hangingPunct="1">
      <a:lnSpc>
        <a:spcPts val="1400"/>
      </a:lnSpc>
      <a:spcAft>
        <a:spcPts val="600"/>
      </a:spcAft>
      <a:defRPr sz="1200" kern="1200">
        <a:solidFill>
          <a:schemeClr val="tx1"/>
        </a:solidFill>
        <a:latin typeface="+mn-lt"/>
        <a:ea typeface="+mn-ea"/>
        <a:cs typeface="+mn-cs"/>
      </a:defRPr>
    </a:lvl5pPr>
    <a:lvl6pPr marL="2284888" algn="l" defTabSz="913956" rtl="0" eaLnBrk="1" latinLnBrk="0" hangingPunct="1">
      <a:defRPr sz="1200" kern="1200">
        <a:solidFill>
          <a:schemeClr val="tx1"/>
        </a:solidFill>
        <a:latin typeface="+mn-lt"/>
        <a:ea typeface="+mn-ea"/>
        <a:cs typeface="+mn-cs"/>
      </a:defRPr>
    </a:lvl6pPr>
    <a:lvl7pPr marL="2741865" algn="l" defTabSz="913956" rtl="0" eaLnBrk="1" latinLnBrk="0" hangingPunct="1">
      <a:defRPr sz="1200" kern="1200">
        <a:solidFill>
          <a:schemeClr val="tx1"/>
        </a:solidFill>
        <a:latin typeface="+mn-lt"/>
        <a:ea typeface="+mn-ea"/>
        <a:cs typeface="+mn-cs"/>
      </a:defRPr>
    </a:lvl7pPr>
    <a:lvl8pPr marL="3198843" algn="l" defTabSz="913956" rtl="0" eaLnBrk="1" latinLnBrk="0" hangingPunct="1">
      <a:defRPr sz="1200" kern="1200">
        <a:solidFill>
          <a:schemeClr val="tx1"/>
        </a:solidFill>
        <a:latin typeface="+mn-lt"/>
        <a:ea typeface="+mn-ea"/>
        <a:cs typeface="+mn-cs"/>
      </a:defRPr>
    </a:lvl8pPr>
    <a:lvl9pPr marL="3655820" algn="l" defTabSz="9139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a:t>
            </a:fld>
            <a:endParaRPr lang="en-GB" dirty="0"/>
          </a:p>
        </p:txBody>
      </p:sp>
    </p:spTree>
    <p:extLst>
      <p:ext uri="{BB962C8B-B14F-4D97-AF65-F5344CB8AC3E}">
        <p14:creationId xmlns:p14="http://schemas.microsoft.com/office/powerpoint/2010/main" val="334559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defTabSz="966143">
              <a:lnSpc>
                <a:spcPts val="1300"/>
              </a:lnSpc>
              <a:defRPr/>
            </a:pPr>
            <a:r>
              <a:rPr lang="en-GB" dirty="0"/>
              <a:t>When e</a:t>
            </a:r>
            <a:r>
              <a:rPr lang="en-GB" sz="1200" dirty="0"/>
              <a:t>fficient irrigation is combined with steps for increased productivity and water efficiency, farmers produce more food and become better stewards of their land. There is greater protection against rain runoff, soil erosion, water or heat stress on plants, flooding and desertification. Policy reform (water pricing, water rights, subsidies, etc.) and technology are vital. Free or underpriced inputs lead to wasteful practices. </a:t>
            </a:r>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10</a:t>
            </a:fld>
            <a:endParaRPr lang="en-GB" dirty="0"/>
          </a:p>
        </p:txBody>
      </p:sp>
    </p:spTree>
    <p:extLst>
      <p:ext uri="{BB962C8B-B14F-4D97-AF65-F5344CB8AC3E}">
        <p14:creationId xmlns:p14="http://schemas.microsoft.com/office/powerpoint/2010/main" val="4991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marL="0" marR="0" lvl="0" indent="0" algn="l" defTabSz="9139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Water is important in</a:t>
            </a:r>
            <a:r>
              <a:rPr lang="en-GB" baseline="0" dirty="0"/>
              <a:t> </a:t>
            </a:r>
            <a:r>
              <a:rPr lang="en-GB" dirty="0"/>
              <a:t>the</a:t>
            </a:r>
            <a:r>
              <a:rPr lang="en-GB" baseline="0" dirty="0"/>
              <a:t> energy sector:</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GB" baseline="0" noProof="0" dirty="0"/>
              <a:t>Used for cooling in thermal and nuclear power plants</a:t>
            </a:r>
          </a:p>
          <a:p>
            <a:pPr marL="171450" indent="-171450">
              <a:buFont typeface="Arial" panose="020B0604020202020204" pitchFamily="34" charset="0"/>
              <a:buChar char="•"/>
            </a:pPr>
            <a:r>
              <a:rPr lang="en-GB" baseline="0" noProof="0" dirty="0"/>
              <a:t>Used (not consumed) in hydropower plants</a:t>
            </a:r>
          </a:p>
          <a:p>
            <a:pPr marL="171450" indent="-171450">
              <a:buFont typeface="Arial" panose="020B0604020202020204" pitchFamily="34" charset="0"/>
              <a:buChar char="•"/>
            </a:pPr>
            <a:r>
              <a:rPr lang="en-GB" dirty="0"/>
              <a:t>H</a:t>
            </a:r>
            <a:r>
              <a:rPr lang="en-GB" baseline="0" noProof="0" dirty="0"/>
              <a:t>eavily used for fuel extraction</a:t>
            </a:r>
            <a:r>
              <a:rPr lang="en-GB" noProof="0" dirty="0"/>
              <a:t> and</a:t>
            </a:r>
            <a:r>
              <a:rPr lang="en-GB" baseline="0" noProof="0" dirty="0"/>
              <a:t> refining</a:t>
            </a:r>
          </a:p>
          <a:p>
            <a:pPr marL="171450" indent="-171450">
              <a:buFont typeface="Arial" panose="020B0604020202020204" pitchFamily="34" charset="0"/>
              <a:buChar char="•"/>
            </a:pPr>
            <a:r>
              <a:rPr lang="en-GB" baseline="0" noProof="0" dirty="0"/>
              <a:t>Emissions control technology</a:t>
            </a:r>
          </a:p>
          <a:p>
            <a:pPr marL="171450" indent="-171450">
              <a:buFont typeface="Arial" panose="020B0604020202020204" pitchFamily="34" charset="0"/>
              <a:buChar char="•"/>
            </a:pPr>
            <a:r>
              <a:rPr lang="en-GB" baseline="0" noProof="0" dirty="0"/>
              <a:t>Growing fuel crops like jatropha, sugarcane, etc.</a:t>
            </a:r>
          </a:p>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11</a:t>
            </a:fld>
            <a:endParaRPr lang="en-GB" dirty="0"/>
          </a:p>
        </p:txBody>
      </p:sp>
    </p:spTree>
    <p:extLst>
      <p:ext uri="{BB962C8B-B14F-4D97-AF65-F5344CB8AC3E}">
        <p14:creationId xmlns:p14="http://schemas.microsoft.com/office/powerpoint/2010/main" val="135019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noProof="0" dirty="0"/>
              <a:t>Explain the difference between water withdrawal and consumption.</a:t>
            </a:r>
          </a:p>
          <a:p>
            <a:endParaRPr lang="en-GB" noProof="0" dirty="0"/>
          </a:p>
          <a:p>
            <a:r>
              <a:rPr lang="en-GB" dirty="0"/>
              <a:t>E</a:t>
            </a:r>
            <a:r>
              <a:rPr lang="en-GB" noProof="0" dirty="0"/>
              <a:t>xplain the change in unit</a:t>
            </a:r>
            <a:r>
              <a:rPr lang="en-GB" baseline="0" noProof="0" dirty="0"/>
              <a:t> </a:t>
            </a:r>
            <a:r>
              <a:rPr lang="en-GB" dirty="0"/>
              <a:t>on</a:t>
            </a:r>
            <a:r>
              <a:rPr lang="en-GB" baseline="0" noProof="0" dirty="0"/>
              <a:t> the x-axis.</a:t>
            </a:r>
            <a:endParaRPr lang="en-GB" noProof="0" dirty="0"/>
          </a:p>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dirty="0"/>
          </a:p>
        </p:txBody>
      </p:sp>
    </p:spTree>
    <p:extLst>
      <p:ext uri="{BB962C8B-B14F-4D97-AF65-F5344CB8AC3E}">
        <p14:creationId xmlns:p14="http://schemas.microsoft.com/office/powerpoint/2010/main" val="237623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dirty="0"/>
              <a:t>Explain the difference between water withdrawal and consumption.</a:t>
            </a:r>
          </a:p>
          <a:p>
            <a:endParaRPr lang="en-GB" dirty="0"/>
          </a:p>
          <a:p>
            <a:r>
              <a:rPr lang="en-GB" dirty="0"/>
              <a:t>Explain the change in unit on the x-axis.</a:t>
            </a:r>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13</a:t>
            </a:fld>
            <a:endParaRPr lang="en-GB" dirty="0"/>
          </a:p>
        </p:txBody>
      </p:sp>
    </p:spTree>
    <p:extLst>
      <p:ext uri="{BB962C8B-B14F-4D97-AF65-F5344CB8AC3E}">
        <p14:creationId xmlns:p14="http://schemas.microsoft.com/office/powerpoint/2010/main" val="63862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a:lnSpc>
                <a:spcPts val="1300"/>
              </a:lnSpc>
              <a:spcAft>
                <a:spcPts val="600"/>
              </a:spcAft>
            </a:pPr>
            <a:r>
              <a:rPr lang="en-GB" dirty="0"/>
              <a:t>Water needs</a:t>
            </a:r>
            <a:r>
              <a:rPr lang="en-GB" baseline="0" dirty="0"/>
              <a:t> to be brought from the source to where it is needed. While some water supply systems are gravity driven, many need pumping to bring the water to consumption centres. The amount of energy required will vary widely from system to system, mainly determined by distances the water needs to be conveyed and topography.</a:t>
            </a:r>
            <a:r>
              <a:rPr lang="en-GB" dirty="0"/>
              <a:t> </a:t>
            </a:r>
            <a:r>
              <a:rPr lang="en-GB" baseline="0" dirty="0"/>
              <a:t>For groundwater, the energy requirement is directly related to the depth of the water table. As the water table drops, the amount of energy needed to lift </a:t>
            </a:r>
            <a:r>
              <a:rPr lang="en-GB" dirty="0"/>
              <a:t>water</a:t>
            </a:r>
            <a:r>
              <a:rPr lang="en-GB" baseline="0" dirty="0"/>
              <a:t> to the surface increases accordingly. </a:t>
            </a:r>
          </a:p>
          <a:p>
            <a:pPr>
              <a:lnSpc>
                <a:spcPts val="1300"/>
              </a:lnSpc>
              <a:spcAft>
                <a:spcPts val="600"/>
              </a:spcAft>
            </a:pPr>
            <a:endParaRPr lang="en-GB" baseline="0" dirty="0"/>
          </a:p>
          <a:p>
            <a:pPr>
              <a:lnSpc>
                <a:spcPts val="1300"/>
              </a:lnSpc>
              <a:spcAft>
                <a:spcPts val="600"/>
              </a:spcAft>
            </a:pPr>
            <a:r>
              <a:rPr lang="en-GB" baseline="0" dirty="0"/>
              <a:t>The treatment of water (before and after consumption) is dependent on treatment technology, the quality of the water source, and the desired quality of water for consumption. </a:t>
            </a:r>
          </a:p>
          <a:p>
            <a:pPr>
              <a:lnSpc>
                <a:spcPts val="1300"/>
              </a:lnSpc>
              <a:spcAft>
                <a:spcPts val="600"/>
              </a:spcAft>
            </a:pPr>
            <a:r>
              <a:rPr lang="en-GB" baseline="0" dirty="0"/>
              <a:t>Distribution from treatment facilities to the end-user also requires pumping. </a:t>
            </a:r>
          </a:p>
          <a:p>
            <a:pPr>
              <a:lnSpc>
                <a:spcPts val="1300"/>
              </a:lnSpc>
              <a:spcAft>
                <a:spcPts val="600"/>
              </a:spcAft>
            </a:pPr>
            <a:endParaRPr lang="en-GB" dirty="0"/>
          </a:p>
          <a:p>
            <a:pPr>
              <a:lnSpc>
                <a:spcPts val="1300"/>
              </a:lnSpc>
              <a:spcAft>
                <a:spcPts val="600"/>
              </a:spcAft>
            </a:pPr>
            <a:r>
              <a:rPr lang="en-GB" dirty="0"/>
              <a:t>As water</a:t>
            </a:r>
            <a:r>
              <a:rPr lang="en-GB" baseline="0" dirty="0"/>
              <a:t> demand increases and we need to access lower quality sources, such as seawater or brackish water, supplying water becomes more energy intensive. Technological improvements are making treatment more energy efficient, however. With the world population congregating in cities, the demand for water will become increasingly concentrated and intensify the need for water transportation</a:t>
            </a:r>
          </a:p>
          <a:p>
            <a:endParaRPr lang="en-GB" sz="1200" dirty="0"/>
          </a:p>
          <a:p>
            <a:r>
              <a:rPr lang="en-GB" sz="1200" dirty="0"/>
              <a:t>Sources: Cambridge Energy Research Associates, Natural Resources Defense Council and Pacific Institute (2004) “Energy down the drain: The hidden costs of California’s water supply.” US Department of Energy (2006). “Energy Demand on Water Resources: Report to Congress on the Interdependence of Energy and Water.” Electric Power Research Institute (2000). “Water and sustainability: US electricity consumption for water supply and treatment—The next half century</a:t>
            </a:r>
            <a:r>
              <a:rPr lang="en-GB" dirty="0"/>
              <a:t>.”</a:t>
            </a:r>
            <a:r>
              <a:rPr lang="en-GB" sz="1200" dirty="0"/>
              <a:t> </a:t>
            </a:r>
          </a:p>
          <a:p>
            <a:pPr>
              <a:lnSpc>
                <a:spcPts val="1300"/>
              </a:lnSpc>
              <a:spcAft>
                <a:spcPts val="600"/>
              </a:spcAft>
            </a:pPr>
            <a:endParaRPr lang="en-GB" baseline="0" dirty="0"/>
          </a:p>
          <a:p>
            <a:pPr>
              <a:lnSpc>
                <a:spcPts val="1300"/>
              </a:lnSpc>
              <a:spcAft>
                <a:spcPts val="600"/>
              </a:spcAft>
            </a:pPr>
            <a:endParaRPr lang="en-GB" baseline="0" dirty="0"/>
          </a:p>
          <a:p>
            <a:pPr>
              <a:lnSpc>
                <a:spcPts val="1300"/>
              </a:lnSpc>
              <a:spcAft>
                <a:spcPts val="600"/>
              </a:spcAft>
            </a:pPr>
            <a:endParaRPr lang="en-GB" baseline="0" dirty="0"/>
          </a:p>
          <a:p>
            <a:pPr>
              <a:lnSpc>
                <a:spcPts val="1300"/>
              </a:lnSpc>
              <a:spcAft>
                <a:spcPts val="600"/>
              </a:spcAft>
            </a:pP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14</a:t>
            </a:fld>
            <a:endParaRPr lang="en-GB" dirty="0"/>
          </a:p>
        </p:txBody>
      </p:sp>
    </p:spTree>
    <p:extLst>
      <p:ext uri="{BB962C8B-B14F-4D97-AF65-F5344CB8AC3E}">
        <p14:creationId xmlns:p14="http://schemas.microsoft.com/office/powerpoint/2010/main" val="374605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The </a:t>
            </a:r>
            <a:r>
              <a:rPr lang="en-GB" dirty="0"/>
              <a:t>importance of land for energy:</a:t>
            </a: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GB" baseline="0" noProof="0" dirty="0"/>
              <a:t>Growing crops for producing biofuel is leaving a big footprint on land use.</a:t>
            </a:r>
          </a:p>
          <a:p>
            <a:pPr marL="171450" indent="-171450">
              <a:buFont typeface="Arial" panose="020B0604020202020204" pitchFamily="34" charset="0"/>
              <a:buChar char="•"/>
            </a:pPr>
            <a:r>
              <a:rPr lang="en-GB" baseline="0" noProof="0" dirty="0"/>
              <a:t>Land use is an important factor in large-scale </a:t>
            </a:r>
            <a:r>
              <a:rPr lang="en-GB" dirty="0"/>
              <a:t>photovoltaic</a:t>
            </a:r>
            <a:r>
              <a:rPr lang="en-GB" baseline="0" noProof="0" dirty="0"/>
              <a:t> power plants and wind turbines.</a:t>
            </a:r>
          </a:p>
          <a:p>
            <a:pPr marL="171450" indent="-171450">
              <a:buFont typeface="Arial" panose="020B0604020202020204" pitchFamily="34" charset="0"/>
              <a:buChar char="•"/>
            </a:pPr>
            <a:r>
              <a:rPr lang="en-US" baseline="0" dirty="0"/>
              <a:t>There are some innovative ways to increase efficiency in the use of land for solar energy, </a:t>
            </a:r>
            <a:r>
              <a:rPr lang="en-US" dirty="0"/>
              <a:t>such as by</a:t>
            </a:r>
            <a:r>
              <a:rPr lang="en-US" baseline="0" dirty="0"/>
              <a:t> placing the panels on top of canals and on land with scattered vegetation.</a:t>
            </a:r>
          </a:p>
          <a:p>
            <a:pPr marL="171450" indent="-171450">
              <a:buFont typeface="Arial" panose="020B0604020202020204" pitchFamily="34" charset="0"/>
              <a:buChar char="•"/>
            </a:pPr>
            <a:endParaRPr lang="en-US" dirty="0"/>
          </a:p>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15</a:t>
            </a:fld>
            <a:endParaRPr lang="en-GB" dirty="0"/>
          </a:p>
        </p:txBody>
      </p:sp>
    </p:spTree>
    <p:extLst>
      <p:ext uri="{BB962C8B-B14F-4D97-AF65-F5344CB8AC3E}">
        <p14:creationId xmlns:p14="http://schemas.microsoft.com/office/powerpoint/2010/main" val="178938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dirty="0"/>
              <a:t>Different technologies have widely</a:t>
            </a:r>
            <a:r>
              <a:rPr lang="en-GB" baseline="0" dirty="0"/>
              <a:t> different land footprints (note the break in the y-axis). </a:t>
            </a:r>
          </a:p>
          <a:p>
            <a:endParaRPr lang="en-GB" baseline="0" dirty="0"/>
          </a:p>
          <a:p>
            <a:r>
              <a:rPr lang="en-GB" baseline="0" dirty="0"/>
              <a:t>This chart shows land transformation;</a:t>
            </a:r>
            <a:r>
              <a:rPr lang="en-GB" dirty="0"/>
              <a:t> </a:t>
            </a:r>
            <a:r>
              <a:rPr lang="en-GB" baseline="0" dirty="0"/>
              <a:t>land occupation would rank technologies differently.</a:t>
            </a:r>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16</a:t>
            </a:fld>
            <a:endParaRPr lang="en-GB" dirty="0"/>
          </a:p>
        </p:txBody>
      </p:sp>
    </p:spTree>
    <p:extLst>
      <p:ext uri="{BB962C8B-B14F-4D97-AF65-F5344CB8AC3E}">
        <p14:creationId xmlns:p14="http://schemas.microsoft.com/office/powerpoint/2010/main" val="379106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CA" dirty="0"/>
              <a:t>Examples of the ranges of land use for bioenergy sources.</a:t>
            </a:r>
          </a:p>
        </p:txBody>
      </p:sp>
      <p:sp>
        <p:nvSpPr>
          <p:cNvPr id="4" name="Slide Number Placeholder 3"/>
          <p:cNvSpPr>
            <a:spLocks noGrp="1"/>
          </p:cNvSpPr>
          <p:nvPr>
            <p:ph type="sldNum" sz="quarter" idx="10"/>
          </p:nvPr>
        </p:nvSpPr>
        <p:spPr/>
        <p:txBody>
          <a:bodyPr/>
          <a:lstStyle/>
          <a:p>
            <a:fld id="{F4ADF510-92B0-49DE-9C99-E21626351E91}" type="slidenum">
              <a:rPr lang="en-GB" smtClean="0"/>
              <a:t>17</a:t>
            </a:fld>
            <a:endParaRPr lang="en-GB" dirty="0"/>
          </a:p>
        </p:txBody>
      </p:sp>
    </p:spTree>
    <p:extLst>
      <p:ext uri="{BB962C8B-B14F-4D97-AF65-F5344CB8AC3E}">
        <p14:creationId xmlns:p14="http://schemas.microsoft.com/office/powerpoint/2010/main" val="198261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dirty="0"/>
              <a:t>Energy, </a:t>
            </a:r>
            <a:r>
              <a:rPr lang="en-GB" baseline="0" dirty="0"/>
              <a:t>primarily electricity and fossil </a:t>
            </a:r>
            <a:r>
              <a:rPr lang="en-GB" dirty="0"/>
              <a:t>fuels, is vital for agriculture. It</a:t>
            </a:r>
            <a:r>
              <a:rPr lang="en-GB" baseline="0" dirty="0"/>
              <a:t> is actually used throughout the life cycle of crops: from transportation of seeds to the farm, all the way to transporting agricultural products to markets for consumption.</a:t>
            </a:r>
            <a:endParaRPr lang="en-GB" dirty="0"/>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18</a:t>
            </a:fld>
            <a:endParaRPr lang="en-GB" dirty="0"/>
          </a:p>
        </p:txBody>
      </p:sp>
    </p:spTree>
    <p:extLst>
      <p:ext uri="{BB962C8B-B14F-4D97-AF65-F5344CB8AC3E}">
        <p14:creationId xmlns:p14="http://schemas.microsoft.com/office/powerpoint/2010/main" val="42728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19</a:t>
            </a:fld>
            <a:endParaRPr lang="en-GB" dirty="0"/>
          </a:p>
        </p:txBody>
      </p:sp>
    </p:spTree>
    <p:extLst>
      <p:ext uri="{BB962C8B-B14F-4D97-AF65-F5344CB8AC3E}">
        <p14:creationId xmlns:p14="http://schemas.microsoft.com/office/powerpoint/2010/main" val="82139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F4ADF510-92B0-49DE-9C99-E21626351E91}" type="slidenum">
              <a:rPr lang="en-GB" smtClean="0"/>
              <a:t>2</a:t>
            </a:fld>
            <a:endParaRPr lang="en-GB" dirty="0"/>
          </a:p>
        </p:txBody>
      </p:sp>
    </p:spTree>
    <p:extLst>
      <p:ext uri="{BB962C8B-B14F-4D97-AF65-F5344CB8AC3E}">
        <p14:creationId xmlns:p14="http://schemas.microsoft.com/office/powerpoint/2010/main" val="99186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F4ADF510-92B0-49DE-9C99-E21626351E91}" type="slidenum">
              <a:rPr lang="en-GB" smtClean="0"/>
              <a:t>3</a:t>
            </a:fld>
            <a:endParaRPr lang="en-GB" dirty="0"/>
          </a:p>
        </p:txBody>
      </p:sp>
    </p:spTree>
    <p:extLst>
      <p:ext uri="{BB962C8B-B14F-4D97-AF65-F5344CB8AC3E}">
        <p14:creationId xmlns:p14="http://schemas.microsoft.com/office/powerpoint/2010/main" val="130327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956" rtl="0" eaLnBrk="1" fontAlgn="ctr" latinLnBrk="0" hangingPunct="1">
              <a:lnSpc>
                <a:spcPct val="100000"/>
              </a:lnSpc>
              <a:spcBef>
                <a:spcPts val="0"/>
              </a:spcBef>
              <a:spcAft>
                <a:spcPts val="0"/>
              </a:spcAft>
              <a:buClrTx/>
              <a:buSzTx/>
              <a:buFontTx/>
              <a:buNone/>
              <a:tabLst/>
              <a:defRPr/>
            </a:pPr>
            <a:r>
              <a:rPr lang="en-GB" dirty="0">
                <a:latin typeface="Calibri" charset="0"/>
                <a:ea typeface="Calibri" charset="0"/>
                <a:cs typeface="Calibri" charset="0"/>
              </a:rPr>
              <a:t>Direct, inner circle, and indirect, outer circle, links with the 2030 Agenda for Sustainable Development and the SDGs.</a:t>
            </a:r>
          </a:p>
          <a:p>
            <a:pPr marL="0" marR="0" lvl="0" indent="0" algn="l" defTabSz="913956" rtl="0" eaLnBrk="1" fontAlgn="ctr" latinLnBrk="0" hangingPunct="1">
              <a:lnSpc>
                <a:spcPct val="100000"/>
              </a:lnSpc>
              <a:spcBef>
                <a:spcPts val="0"/>
              </a:spcBef>
              <a:spcAft>
                <a:spcPts val="0"/>
              </a:spcAft>
              <a:buClrTx/>
              <a:buSzTx/>
              <a:buFontTx/>
              <a:buNone/>
              <a:tabLst/>
              <a:defRPr/>
            </a:pPr>
            <a:endParaRPr lang="en-GB" b="0" i="0" u="none" strike="noStrike" kern="1200" baseline="0" dirty="0">
              <a:effectLst/>
              <a:latin typeface="Calibri" charset="0"/>
              <a:ea typeface="Calibri" charset="0"/>
              <a:cs typeface="Calibri" charset="0"/>
            </a:endParaRPr>
          </a:p>
          <a:p>
            <a:pPr marL="0" marR="0" lvl="0" indent="0" algn="l" defTabSz="913956" rtl="0" eaLnBrk="1" fontAlgn="ctr" latinLnBrk="0" hangingPunct="1">
              <a:lnSpc>
                <a:spcPct val="100000"/>
              </a:lnSpc>
              <a:spcBef>
                <a:spcPts val="0"/>
              </a:spcBef>
              <a:spcAft>
                <a:spcPts val="0"/>
              </a:spcAft>
              <a:buClrTx/>
              <a:buSzTx/>
              <a:buFontTx/>
              <a:buNone/>
              <a:tabLst/>
              <a:defRPr/>
            </a:pPr>
            <a:r>
              <a:rPr lang="en-GB" b="0" i="0" u="none" strike="noStrike" kern="1200" baseline="0" dirty="0">
                <a:effectLst/>
                <a:latin typeface="Calibri" charset="0"/>
                <a:ea typeface="Calibri" charset="0"/>
                <a:cs typeface="Calibri" charset="0"/>
              </a:rPr>
              <a:t>The objective is to illustrate the links among four components (water, land, energy and climate). They are featured in the SDGs, but beyond this, there are </a:t>
            </a:r>
            <a:r>
              <a:rPr lang="en-US" b="0" i="0" u="none" strike="noStrike" kern="1200" baseline="0" dirty="0">
                <a:latin typeface="Calibri" charset="0"/>
                <a:ea typeface="Calibri" charset="0"/>
                <a:cs typeface="Calibri" charset="0"/>
              </a:rPr>
              <a:t>natural/structural interrelationships</a:t>
            </a:r>
            <a:r>
              <a:rPr lang="en-GB" b="0" i="0" u="none" strike="noStrike" kern="1200" baseline="0" dirty="0">
                <a:effectLst/>
                <a:latin typeface="Calibri" charset="0"/>
                <a:ea typeface="Calibri" charset="0"/>
                <a:cs typeface="Calibri" charset="0"/>
              </a:rPr>
              <a:t>. There are also important indirect links to other issues. </a:t>
            </a:r>
          </a:p>
          <a:p>
            <a:pPr marL="0" marR="0" lvl="0" indent="0" algn="l" defTabSz="913956" rtl="0" eaLnBrk="1" fontAlgn="ctr" latinLnBrk="0" hangingPunct="1">
              <a:lnSpc>
                <a:spcPct val="100000"/>
              </a:lnSpc>
              <a:spcBef>
                <a:spcPts val="0"/>
              </a:spcBef>
              <a:spcAft>
                <a:spcPts val="0"/>
              </a:spcAft>
              <a:buClrTx/>
              <a:buSzTx/>
              <a:buFontTx/>
              <a:buNone/>
              <a:tabLst/>
              <a:defRPr/>
            </a:pPr>
            <a:endParaRPr lang="en-GB" b="0" i="0" u="none" strike="noStrike" kern="1200" dirty="0">
              <a:effectLst/>
              <a:latin typeface="Calibri" charset="0"/>
              <a:ea typeface="Calibri" charset="0"/>
              <a:cs typeface="Calibri" charset="0"/>
            </a:endParaRPr>
          </a:p>
          <a:p>
            <a:pPr marL="0" algn="l" rtl="0" eaLnBrk="1" fontAlgn="ctr" latinLnBrk="0" hangingPunct="1">
              <a:spcBef>
                <a:spcPts val="0"/>
              </a:spcBef>
              <a:spcAft>
                <a:spcPts val="0"/>
              </a:spcAft>
            </a:pPr>
            <a:r>
              <a:rPr lang="en-GB" b="0" i="0" u="none" strike="noStrike" kern="1200" dirty="0">
                <a:effectLst/>
                <a:latin typeface="Calibri" charset="0"/>
                <a:ea typeface="Calibri" charset="0"/>
                <a:cs typeface="Calibri" charset="0"/>
              </a:rPr>
              <a:t>The</a:t>
            </a:r>
            <a:r>
              <a:rPr lang="en-GB" b="0" i="0" u="none" strike="noStrike" kern="1200" baseline="0" dirty="0">
                <a:effectLst/>
                <a:latin typeface="Calibri" charset="0"/>
                <a:ea typeface="Calibri" charset="0"/>
                <a:cs typeface="Calibri" charset="0"/>
              </a:rPr>
              <a:t> food-energy-water nexus directly relates to No Poverty (SDG 1), Zero Hunger (SDG 2), Clean Water and Sanitation (SDG 6), Life on Land (SDG 15), Renewable Energy (SDG 7) and Climate Action (SDG 13), among others.</a:t>
            </a:r>
          </a:p>
          <a:p>
            <a:pPr marL="0" algn="l" rtl="0" eaLnBrk="1" fontAlgn="ctr" latinLnBrk="0" hangingPunct="1">
              <a:spcBef>
                <a:spcPts val="0"/>
              </a:spcBef>
              <a:spcAft>
                <a:spcPts val="0"/>
              </a:spcAft>
            </a:pPr>
            <a:endParaRPr lang="en-GB" b="0" i="0" u="none" strike="noStrike" dirty="0">
              <a:effectLst/>
              <a:latin typeface="Calibri" charset="0"/>
              <a:ea typeface="Calibri" charset="0"/>
              <a:cs typeface="Calibri" charset="0"/>
            </a:endParaRPr>
          </a:p>
          <a:p>
            <a:pPr marL="0" algn="l" rtl="0" eaLnBrk="1" fontAlgn="ctr" latinLnBrk="0" hangingPunct="1">
              <a:spcBef>
                <a:spcPts val="0"/>
              </a:spcBef>
              <a:spcAft>
                <a:spcPts val="0"/>
              </a:spcAft>
            </a:pPr>
            <a:r>
              <a:rPr lang="en-GB" b="0" i="0" u="none" strike="noStrike" kern="1200" dirty="0">
                <a:effectLst/>
                <a:latin typeface="Calibri" charset="0"/>
                <a:ea typeface="Calibri" charset="0"/>
                <a:cs typeface="Calibri" charset="0"/>
              </a:rPr>
              <a:t>The CLEWS framework can be used to assess the following </a:t>
            </a:r>
            <a:r>
              <a:rPr lang="en-GB" b="0" i="0" u="none" strike="noStrike" kern="1200" dirty="0">
                <a:solidFill>
                  <a:srgbClr val="FFFFFF"/>
                </a:solidFill>
                <a:effectLst/>
                <a:latin typeface="Calibri" charset="0"/>
                <a:ea typeface="Calibri" charset="0"/>
                <a:cs typeface="Calibri" charset="0"/>
              </a:rPr>
              <a:t>issues</a:t>
            </a:r>
            <a:r>
              <a:rPr lang="en-GB" sz="1200" b="0" i="0" u="none" strike="noStrike" kern="1200" dirty="0">
                <a:solidFill>
                  <a:srgbClr val="FFFFFF"/>
                </a:solidFill>
                <a:effectLst/>
                <a:latin typeface="+mn-lt"/>
              </a:rPr>
              <a:t>:</a:t>
            </a:r>
          </a:p>
          <a:p>
            <a:pPr marL="0" algn="l" rtl="0" eaLnBrk="1" fontAlgn="ctr" latinLnBrk="0" hangingPunct="1">
              <a:spcBef>
                <a:spcPts val="0"/>
              </a:spcBef>
              <a:spcAft>
                <a:spcPts val="0"/>
              </a:spcAft>
            </a:pPr>
            <a:r>
              <a:rPr lang="en-GB" sz="1200" b="0" i="0" u="none" strike="noStrike" kern="1200" dirty="0">
                <a:solidFill>
                  <a:srgbClr val="FFFFFF"/>
                </a:solidFill>
                <a:effectLst/>
                <a:latin typeface="+mn-lt"/>
              </a:rPr>
              <a:t>i. The sustainability of infrastructure development (e.g., water and energy)</a:t>
            </a:r>
          </a:p>
          <a:p>
            <a:pPr marL="0" algn="l" rtl="0" eaLnBrk="1" fontAlgn="ctr" latinLnBrk="0" hangingPunct="1">
              <a:spcBef>
                <a:spcPts val="0"/>
              </a:spcBef>
              <a:spcAft>
                <a:spcPts val="0"/>
              </a:spcAft>
            </a:pPr>
            <a:r>
              <a:rPr lang="en-GB" sz="1200" b="0" i="0" u="none" strike="noStrike" kern="1200" dirty="0">
                <a:solidFill>
                  <a:srgbClr val="FFFFFF"/>
                </a:solidFill>
                <a:effectLst/>
                <a:latin typeface="+mn-lt"/>
              </a:rPr>
              <a:t>ii. Broader impacts of activities along production value chains</a:t>
            </a:r>
          </a:p>
          <a:p>
            <a:pPr marL="0" algn="l" rtl="0" eaLnBrk="1" fontAlgn="ctr" latinLnBrk="0" hangingPunct="1">
              <a:spcBef>
                <a:spcPts val="0"/>
              </a:spcBef>
              <a:spcAft>
                <a:spcPts val="0"/>
              </a:spcAft>
            </a:pPr>
            <a:r>
              <a:rPr lang="en-GB" sz="1200" b="0" i="0" u="none" strike="noStrike" kern="1200" dirty="0">
                <a:solidFill>
                  <a:srgbClr val="FFFFFF"/>
                </a:solidFill>
                <a:effectLst/>
                <a:latin typeface="+mn-lt"/>
              </a:rPr>
              <a:t>iii. How climate change impacts different sectors of the economy</a:t>
            </a:r>
          </a:p>
          <a:p>
            <a:pPr marL="0" algn="l" rtl="0" eaLnBrk="1" fontAlgn="ctr" latinLnBrk="0" hangingPunct="1">
              <a:spcBef>
                <a:spcPts val="0"/>
              </a:spcBef>
              <a:spcAft>
                <a:spcPts val="0"/>
              </a:spcAft>
            </a:pPr>
            <a:endParaRPr lang="en-GB" sz="1200" b="0" i="0" u="none" strike="noStrike" kern="1200" dirty="0">
              <a:solidFill>
                <a:srgbClr val="FFFFFF"/>
              </a:solidFill>
              <a:effectLst/>
              <a:latin typeface="+mn-lt"/>
            </a:endParaRPr>
          </a:p>
          <a:p>
            <a:pPr marL="0" algn="l" rtl="0" eaLnBrk="1" fontAlgn="ctr" latinLnBrk="0" hangingPunct="1">
              <a:spcBef>
                <a:spcPts val="0"/>
              </a:spcBef>
              <a:spcAft>
                <a:spcPts val="0"/>
              </a:spcAft>
            </a:pPr>
            <a:r>
              <a:rPr lang="en-GB" sz="1200" b="0" i="0" u="none" strike="noStrike" kern="1200" dirty="0">
                <a:solidFill>
                  <a:srgbClr val="FFFFFF"/>
                </a:solidFill>
                <a:effectLst/>
                <a:latin typeface="+mn-lt"/>
              </a:rPr>
              <a:t>Both food-energy-water nexus </a:t>
            </a:r>
            <a:r>
              <a:rPr lang="en-GB" sz="1200" b="0" i="0" u="none" strike="noStrike" kern="1200" baseline="0" dirty="0">
                <a:solidFill>
                  <a:srgbClr val="FFFFFF"/>
                </a:solidFill>
                <a:effectLst/>
                <a:latin typeface="+mn-lt"/>
              </a:rPr>
              <a:t>and CLEWS approaches </a:t>
            </a:r>
            <a:r>
              <a:rPr lang="en-GB" sz="1200" b="0" i="0" u="none" strike="noStrike" kern="1200" dirty="0">
                <a:solidFill>
                  <a:srgbClr val="FFFFFF"/>
                </a:solidFill>
                <a:effectLst/>
                <a:latin typeface="+mn-lt"/>
              </a:rPr>
              <a:t>can be employed in</a:t>
            </a:r>
            <a:r>
              <a:rPr lang="en-GB" sz="1200" b="0" i="0" u="none" strike="noStrike" kern="1200" baseline="0" dirty="0">
                <a:solidFill>
                  <a:srgbClr val="FFFFFF"/>
                </a:solidFill>
                <a:effectLst/>
                <a:latin typeface="+mn-lt"/>
              </a:rPr>
              <a:t> </a:t>
            </a:r>
            <a:r>
              <a:rPr lang="en-GB" sz="1200" b="0" i="0" u="none" strike="noStrike" kern="1200" dirty="0">
                <a:solidFill>
                  <a:srgbClr val="FFFFFF"/>
                </a:solidFill>
                <a:effectLst/>
                <a:latin typeface="+mn-lt"/>
              </a:rPr>
              <a:t>planning and capacity-building efforts.</a:t>
            </a:r>
          </a:p>
          <a:p>
            <a:pPr marL="0" algn="l" rtl="0" eaLnBrk="1" fontAlgn="ctr" latinLnBrk="0" hangingPunct="1">
              <a:spcBef>
                <a:spcPts val="0"/>
              </a:spcBef>
              <a:spcAft>
                <a:spcPts val="0"/>
              </a:spcAft>
            </a:pPr>
            <a:endParaRPr lang="en-GB" sz="1200" b="0" i="0" u="none" strike="noStrike" kern="1200" baseline="0" dirty="0">
              <a:solidFill>
                <a:srgbClr val="C00000"/>
              </a:solidFill>
              <a:effectLst/>
              <a:latin typeface="+mn-lt"/>
            </a:endParaRPr>
          </a:p>
        </p:txBody>
      </p:sp>
      <p:sp>
        <p:nvSpPr>
          <p:cNvPr id="4" name="Slide Number Placeholder 3"/>
          <p:cNvSpPr>
            <a:spLocks noGrp="1"/>
          </p:cNvSpPr>
          <p:nvPr>
            <p:ph type="sldNum" sz="quarter" idx="10"/>
          </p:nvPr>
        </p:nvSpPr>
        <p:spPr/>
        <p:txBody>
          <a:bodyPr/>
          <a:lstStyle/>
          <a:p>
            <a:fld id="{F4ADF510-92B0-49DE-9C99-E21626351E91}" type="slidenum">
              <a:rPr lang="en-GB" smtClean="0"/>
              <a:t>4</a:t>
            </a:fld>
            <a:endParaRPr lang="en-GB" dirty="0"/>
          </a:p>
        </p:txBody>
      </p:sp>
    </p:spTree>
    <p:extLst>
      <p:ext uri="{BB962C8B-B14F-4D97-AF65-F5344CB8AC3E}">
        <p14:creationId xmlns:p14="http://schemas.microsoft.com/office/powerpoint/2010/main" val="279805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CA" dirty="0"/>
              <a:t>Note: this is a reference slide, not to be presented thoroughly,</a:t>
            </a:r>
            <a:r>
              <a:rPr lang="en-CA" baseline="0" dirty="0"/>
              <a:t> but to underscore underlying food-energy water nexus issues.</a:t>
            </a:r>
          </a:p>
          <a:p>
            <a:endParaRPr lang="en-CA" baseline="0" dirty="0"/>
          </a:p>
          <a:p>
            <a:pPr marL="0" marR="0" lvl="0" indent="0" algn="l" defTabSz="913956" rtl="0" eaLnBrk="1" fontAlgn="auto" latinLnBrk="0" hangingPunct="1">
              <a:lnSpc>
                <a:spcPts val="1400"/>
              </a:lnSpc>
              <a:spcBef>
                <a:spcPts val="0"/>
              </a:spcBef>
              <a:spcAft>
                <a:spcPts val="600"/>
              </a:spcAft>
              <a:buClrTx/>
              <a:buSzTx/>
              <a:buFontTx/>
              <a:buNone/>
              <a:tabLst/>
              <a:defRPr/>
            </a:pPr>
            <a:r>
              <a:rPr lang="en-CA" kern="1200" dirty="0">
                <a:solidFill>
                  <a:schemeClr val="tx1"/>
                </a:solidFill>
                <a:effectLst/>
              </a:rPr>
              <a:t>Highlight the global and national policy </a:t>
            </a:r>
            <a:r>
              <a:rPr lang="en-CA" kern="1200" baseline="0" dirty="0">
                <a:solidFill>
                  <a:schemeClr val="tx1"/>
                </a:solidFill>
                <a:effectLst/>
              </a:rPr>
              <a:t>dimensions of global goals. Country figures show the range of deprivation in countries.</a:t>
            </a:r>
            <a:endParaRPr lang="en-CA" dirty="0"/>
          </a:p>
          <a:p>
            <a:endParaRPr lang="en-CA" dirty="0"/>
          </a:p>
          <a:p>
            <a:r>
              <a:rPr lang="en-CA" dirty="0"/>
              <a:t>The bottom billion people in developing countries lack subsistence-level access to food, energy and water goods and services; the lower middle-income people find themselves spending increasingly larger proportions of their incomes to gain access; the upper-middle and high-income people overuse these</a:t>
            </a:r>
            <a:r>
              <a:rPr lang="en-CA" baseline="0" dirty="0"/>
              <a:t> resources</a:t>
            </a:r>
            <a:r>
              <a:rPr lang="en-CA" dirty="0"/>
              <a:t> with a substantial share wasted.</a:t>
            </a:r>
          </a:p>
          <a:p>
            <a:endParaRPr lang="en-CA" dirty="0"/>
          </a:p>
          <a:p>
            <a:r>
              <a:rPr lang="en-CA" kern="1200" dirty="0">
                <a:solidFill>
                  <a:schemeClr val="tx1"/>
                </a:solidFill>
                <a:effectLst/>
              </a:rPr>
              <a:t>Meeting</a:t>
            </a:r>
            <a:r>
              <a:rPr lang="en-CA" kern="1200" baseline="0" dirty="0">
                <a:solidFill>
                  <a:schemeClr val="tx1"/>
                </a:solidFill>
                <a:effectLst/>
              </a:rPr>
              <a:t> g</a:t>
            </a:r>
            <a:r>
              <a:rPr lang="en-CA" kern="1200" dirty="0">
                <a:solidFill>
                  <a:schemeClr val="tx1"/>
                </a:solidFill>
                <a:effectLst/>
              </a:rPr>
              <a:t>lobal</a:t>
            </a:r>
            <a:r>
              <a:rPr lang="en-CA" kern="1200" baseline="0" dirty="0">
                <a:solidFill>
                  <a:schemeClr val="tx1"/>
                </a:solidFill>
                <a:effectLst/>
              </a:rPr>
              <a:t> development goals will entail significant challenges for many countries. These countries must exert particularly strong efforts to implement effective sustainable development policies</a:t>
            </a:r>
          </a:p>
          <a:p>
            <a:endParaRPr lang="en-CA" kern="1200" baseline="0" dirty="0">
              <a:solidFill>
                <a:schemeClr val="tx1"/>
              </a:solidFill>
              <a:effectLst/>
            </a:endParaRPr>
          </a:p>
          <a:p>
            <a:r>
              <a:rPr lang="en-CA" kern="1200" baseline="0" dirty="0">
                <a:solidFill>
                  <a:schemeClr val="tx1"/>
                </a:solidFill>
                <a:effectLst/>
              </a:rPr>
              <a:t>The University of Notre Dame has calculated indexes of exposure to climate change and correlated them with income. See: http://index.gain.org/.</a:t>
            </a:r>
            <a:endParaRPr lang="en-CA" kern="1200" dirty="0">
              <a:solidFill>
                <a:schemeClr val="tx1"/>
              </a:solidFill>
              <a:effectLst/>
            </a:endParaRPr>
          </a:p>
          <a:p>
            <a:endParaRPr lang="en-CA" sz="1300" dirty="0"/>
          </a:p>
          <a:p>
            <a:endParaRPr lang="en-CA" sz="1300" dirty="0"/>
          </a:p>
        </p:txBody>
      </p:sp>
      <p:sp>
        <p:nvSpPr>
          <p:cNvPr id="4" name="Slide Number Placeholder 3"/>
          <p:cNvSpPr>
            <a:spLocks noGrp="1"/>
          </p:cNvSpPr>
          <p:nvPr>
            <p:ph type="sldNum" sz="quarter" idx="10"/>
          </p:nvPr>
        </p:nvSpPr>
        <p:spPr/>
        <p:txBody>
          <a:bodyPr/>
          <a:lstStyle/>
          <a:p>
            <a:fld id="{F4ADF510-92B0-49DE-9C99-E21626351E91}" type="slidenum">
              <a:rPr lang="en-GB" smtClean="0"/>
              <a:t>5</a:t>
            </a:fld>
            <a:endParaRPr lang="en-GB" dirty="0"/>
          </a:p>
        </p:txBody>
      </p:sp>
    </p:spTree>
    <p:extLst>
      <p:ext uri="{BB962C8B-B14F-4D97-AF65-F5344CB8AC3E}">
        <p14:creationId xmlns:p14="http://schemas.microsoft.com/office/powerpoint/2010/main" val="85477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143" rtl="0" eaLnBrk="1" fontAlgn="auto" latinLnBrk="0" hangingPunct="1">
              <a:lnSpc>
                <a:spcPts val="14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Agriculture and food systems face enormous challenges—feeding a world population of 9 billion to 10 billion, making more efficient use of water and fertilizers, and adapting to climate change.</a:t>
            </a:r>
          </a:p>
          <a:p>
            <a:pPr marL="0" marR="0" lvl="0" indent="0" algn="l" defTabSz="966143" rtl="0" eaLnBrk="1" fontAlgn="auto" latinLnBrk="0" hangingPunct="1">
              <a:lnSpc>
                <a:spcPts val="1400"/>
              </a:lnSpc>
              <a:spcBef>
                <a:spcPts val="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66143" rtl="0" eaLnBrk="1" fontAlgn="auto" latinLnBrk="0" hangingPunct="1">
              <a:lnSpc>
                <a:spcPts val="14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Land-use changes have allowed civilizations to grow crops, feed livestock, obtain energy, build cities and carry out a wide range of other activities key to economic growth and human development. However, they also profoundly alter ecosystems. The human footprint has affected 83% of the global terrestrial land surface and has degraded about 60% of ecosystem services. In the past 50 years alone, 12% of the global land surface has been converted to cropland, approaching the 15% threshold “planetary boundary” proposed under the planetary boundary” concept. (See </a:t>
            </a:r>
            <a:r>
              <a:rPr kumimoji="0" lang="en-GB" sz="1200" b="0" i="0" u="none" strike="noStrike" kern="1200" cap="none" spc="0" normalizeH="0" baseline="0" noProof="0" dirty="0">
                <a:ln>
                  <a:noFill/>
                </a:ln>
                <a:solidFill>
                  <a:prstClr val="black"/>
                </a:solidFill>
                <a:effectLst/>
                <a:uLnTx/>
                <a:uFillTx/>
                <a:latin typeface="+mn-lt"/>
                <a:ea typeface="+mn-ea"/>
                <a:cs typeface="+mn-cs"/>
                <a:hlinkClick r:id="rId3" action="ppaction://hlinkfile" tooltip="Rockström, 2009 #267"/>
              </a:rPr>
              <a:t>Rockström et al. (2009</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lang="en-GB" sz="1200" b="0" i="0" kern="1200" dirty="0">
                <a:solidFill>
                  <a:schemeClr val="tx1"/>
                </a:solidFill>
                <a:effectLst/>
                <a:latin typeface="+mn-lt"/>
                <a:ea typeface="+mn-ea"/>
                <a:cs typeface="+mn-cs"/>
              </a:rPr>
              <a:t>A safe operating space for humanity.” </a:t>
            </a:r>
            <a:r>
              <a:rPr lang="en-GB" sz="1200" b="0" i="1" kern="1200" dirty="0">
                <a:solidFill>
                  <a:schemeClr val="tx1"/>
                </a:solidFill>
                <a:effectLst/>
                <a:latin typeface="+mn-lt"/>
                <a:ea typeface="+mn-ea"/>
                <a:cs typeface="+mn-cs"/>
              </a:rPr>
              <a:t>Nature</a:t>
            </a:r>
            <a:r>
              <a:rPr lang="en-GB" sz="1200" b="0" i="0" kern="1200" dirty="0">
                <a:solidFill>
                  <a:schemeClr val="tx1"/>
                </a:solidFill>
                <a:effectLst/>
                <a:latin typeface="+mn-lt"/>
                <a:ea typeface="+mn-ea"/>
                <a:cs typeface="+mn-cs"/>
              </a:rPr>
              <a:t> 461: 472-475.)</a:t>
            </a:r>
          </a:p>
          <a:p>
            <a:pPr marL="0" marR="0" lvl="0" indent="0" algn="l" defTabSz="966143" rtl="0" eaLnBrk="1" fontAlgn="auto" latinLnBrk="0" hangingPunct="1">
              <a:lnSpc>
                <a:spcPts val="14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66143" rtl="0" eaLnBrk="1" fontAlgn="auto" latinLnBrk="0" hangingPunct="1">
              <a:lnSpc>
                <a:spcPts val="14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Establishment of protected areas is a key means to safeguard habitats and promote biodiversity. Protected area increased by 38% from 1992 to 2010, and global net loss in forest area declined from 7.3 million hectares per year in the 1990s to 3.3 million hectares per year from 2010 to 2015. Biodiversity loss is still high, because it is naturally developed over long periods of time. Measures can therefore take a long time before they yield benefits. </a:t>
            </a:r>
          </a:p>
          <a:p>
            <a:pPr marL="0" marR="0" lvl="0" indent="0" algn="l" defTabSz="966143" rtl="0" eaLnBrk="1" fontAlgn="auto" latinLnBrk="0" hangingPunct="1">
              <a:lnSpc>
                <a:spcPts val="14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3956" rtl="0" eaLnBrk="1" fontAlgn="auto" latinLnBrk="0" hangingPunct="1">
              <a:lnSpc>
                <a:spcPts val="1400"/>
              </a:lnSpc>
              <a:spcBef>
                <a:spcPts val="0"/>
              </a:spcBef>
              <a:spcAft>
                <a:spcPts val="634"/>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Sustainable land management:</a:t>
            </a:r>
          </a:p>
          <a:p>
            <a:pPr marL="171450" marR="0" lvl="0" indent="-171450" algn="l" defTabSz="913956" rtl="0" eaLnBrk="1" fontAlgn="auto" latinLnBrk="0" hangingPunct="1">
              <a:lnSpc>
                <a:spcPts val="1400"/>
              </a:lnSpc>
              <a:spcBef>
                <a:spcPts val="0"/>
              </a:spcBef>
              <a:spcAft>
                <a:spcPts val="634"/>
              </a:spcAft>
              <a:buClrTx/>
              <a:buSzTx/>
              <a:buFont typeface="Arial"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Maintain and enhance production (productivity) </a:t>
            </a:r>
          </a:p>
          <a:p>
            <a:pPr marL="171450" marR="0" lvl="0" indent="-171450" algn="l" defTabSz="913956" rtl="0" eaLnBrk="1" fontAlgn="auto" latinLnBrk="0" hangingPunct="1">
              <a:lnSpc>
                <a:spcPts val="1400"/>
              </a:lnSpc>
              <a:spcBef>
                <a:spcPts val="0"/>
              </a:spcBef>
              <a:spcAft>
                <a:spcPts val="634"/>
              </a:spcAft>
              <a:buClrTx/>
              <a:buSzTx/>
              <a:buFont typeface="Arial"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Reduce the level of production risk (stability/resilience) </a:t>
            </a:r>
          </a:p>
          <a:p>
            <a:pPr marL="171450" marR="0" lvl="0" indent="-171450" algn="l" defTabSz="913956" rtl="0" eaLnBrk="1" fontAlgn="auto" latinLnBrk="0" hangingPunct="1">
              <a:lnSpc>
                <a:spcPts val="1400"/>
              </a:lnSpc>
              <a:spcBef>
                <a:spcPts val="0"/>
              </a:spcBef>
              <a:spcAft>
                <a:spcPts val="634"/>
              </a:spcAft>
              <a:buClrTx/>
              <a:buSzTx/>
              <a:buFont typeface="Arial"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Protect natural resources (protection) </a:t>
            </a:r>
          </a:p>
          <a:p>
            <a:pPr marL="171450" marR="0" lvl="0" indent="-171450" algn="l" defTabSz="913956" rtl="0" eaLnBrk="1" fontAlgn="auto" latinLnBrk="0" hangingPunct="1">
              <a:lnSpc>
                <a:spcPts val="1400"/>
              </a:lnSpc>
              <a:spcBef>
                <a:spcPts val="0"/>
              </a:spcBef>
              <a:spcAft>
                <a:spcPts val="634"/>
              </a:spcAft>
              <a:buClrTx/>
              <a:buSzTx/>
              <a:buFont typeface="Arial"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Be economically viable (viability)  </a:t>
            </a:r>
          </a:p>
          <a:p>
            <a:pPr marL="171450" marR="0" lvl="0" indent="-171450" algn="l" defTabSz="913956" rtl="0" eaLnBrk="1" fontAlgn="auto" latinLnBrk="0" hangingPunct="1">
              <a:lnSpc>
                <a:spcPts val="1400"/>
              </a:lnSpc>
              <a:spcBef>
                <a:spcPts val="0"/>
              </a:spcBef>
              <a:spcAft>
                <a:spcPts val="634"/>
              </a:spcAft>
              <a:buClrTx/>
              <a:buSzTx/>
              <a:buFont typeface="Arial"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Be socially acceptable (acceptability/equity)</a:t>
            </a:r>
          </a:p>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6</a:t>
            </a:fld>
            <a:endParaRPr lang="en-GB" dirty="0"/>
          </a:p>
        </p:txBody>
      </p:sp>
    </p:spTree>
    <p:extLst>
      <p:ext uri="{BB962C8B-B14F-4D97-AF65-F5344CB8AC3E}">
        <p14:creationId xmlns:p14="http://schemas.microsoft.com/office/powerpoint/2010/main" val="364699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a:lnSpc>
                <a:spcPts val="1300"/>
              </a:lnSpc>
            </a:pPr>
            <a:r>
              <a:rPr lang="en-GB" dirty="0"/>
              <a:t>How we manage water is fast becoming an urgent political issue.</a:t>
            </a:r>
          </a:p>
          <a:p>
            <a:pPr>
              <a:lnSpc>
                <a:spcPts val="1300"/>
              </a:lnSpc>
            </a:pPr>
            <a:endParaRPr lang="en-GB" dirty="0"/>
          </a:p>
          <a:p>
            <a:pPr>
              <a:lnSpc>
                <a:spcPts val="1300"/>
              </a:lnSpc>
              <a:spcAft>
                <a:spcPts val="600"/>
              </a:spcAft>
            </a:pPr>
            <a:r>
              <a:rPr lang="en-GB" sz="1200" dirty="0"/>
              <a:t>Growing pressure on water resources—from population and economic growth, climate change, pollution and other challenges—has major impacts on our social, economic and environmental well-being. Many of our most important aquifers are being overpumped, causing widespread declines in groundwater levels. Quality is declining, threatening the health of people and ecosystems, and increasing the cost of treatment. Some 900 million people around the globe still lack access to clean water, and thousands perish daily for lack of it.</a:t>
            </a:r>
          </a:p>
          <a:p>
            <a:pPr defTabSz="966143" fontAlgn="base">
              <a:lnSpc>
                <a:spcPts val="1300"/>
              </a:lnSpc>
              <a:defRPr/>
            </a:pPr>
            <a:endParaRPr lang="en-GB" dirty="0"/>
          </a:p>
          <a:p>
            <a:pPr defTabSz="966143" fontAlgn="base">
              <a:lnSpc>
                <a:spcPts val="1300"/>
              </a:lnSpc>
              <a:defRPr/>
            </a:pPr>
            <a:r>
              <a:rPr lang="en-GB" dirty="0"/>
              <a:t>At the same time, population growth and dietary changes mean that a dramatic increase in food production is necessary. Yet increasing water security challenges facing agriculture have been a significant contributor to food price volatility. The symptoms of this problem can be seen in three related areas: global food and commodity prices, the changing volumes of trade and price trends for other food and agricultural commodities, and knock-on effects in other markets for various crops and foodstuffs, which in and of themselves are not necessarily water stressed</a:t>
            </a:r>
          </a:p>
          <a:p>
            <a:pPr defTabSz="966143" fontAlgn="base">
              <a:lnSpc>
                <a:spcPts val="1300"/>
              </a:lnSpc>
              <a:spcAft>
                <a:spcPts val="600"/>
              </a:spcAft>
              <a:defRPr/>
            </a:pPr>
            <a:endParaRPr lang="en-GB" sz="1200" dirty="0"/>
          </a:p>
          <a:p>
            <a:pPr defTabSz="966143" fontAlgn="base">
              <a:lnSpc>
                <a:spcPts val="1300"/>
              </a:lnSpc>
              <a:spcAft>
                <a:spcPts val="600"/>
              </a:spcAft>
              <a:defRPr/>
            </a:pPr>
            <a:r>
              <a:rPr lang="en-GB" sz="1200" dirty="0"/>
              <a:t>About 40% of water used in irrigation is wasted through practices such as field flooding. Efficient irrigation systems, however, can be combined with crop protection and crop enhancement products to save water and increase productivity. Modern herbicides allow no-till and minimal tillage so ploughing isn’t necessary and soil structure is preserved. As a result, soil is able to receive and retain water more effectively and reduce runoff. </a:t>
            </a:r>
          </a:p>
          <a:p>
            <a:pPr>
              <a:spcAft>
                <a:spcPts val="634"/>
              </a:spcAft>
            </a:pPr>
            <a:endParaRPr lang="en-GB" sz="1200" dirty="0"/>
          </a:p>
          <a:p>
            <a:br>
              <a:rPr lang="en-GB" sz="1200" dirty="0"/>
            </a:br>
            <a:endParaRPr lang="en-US" sz="1200" b="0" dirty="0"/>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28559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marL="0" marR="0" lvl="0" indent="0" algn="l" defTabSz="913956"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a:t>
            </a:r>
            <a:r>
              <a:rPr lang="en-US" sz="1200" b="0" kern="1200" baseline="0" dirty="0">
                <a:solidFill>
                  <a:schemeClr val="tx1"/>
                </a:solidFill>
                <a:effectLst/>
                <a:latin typeface="+mn-lt"/>
                <a:ea typeface="+mn-ea"/>
                <a:cs typeface="+mn-cs"/>
              </a:rPr>
              <a:t>illustrates some of the trade-offs </a:t>
            </a:r>
            <a:r>
              <a:rPr lang="en-US" dirty="0"/>
              <a:t>in</a:t>
            </a:r>
            <a:r>
              <a:rPr lang="en-US" sz="1200" b="0" kern="1200" baseline="0" dirty="0">
                <a:solidFill>
                  <a:schemeClr val="tx1"/>
                </a:solidFill>
                <a:effectLst/>
                <a:latin typeface="+mn-lt"/>
                <a:ea typeface="+mn-ea"/>
                <a:cs typeface="+mn-cs"/>
              </a:rPr>
              <a:t> energy use.</a:t>
            </a:r>
            <a:br>
              <a:rPr lang="en-US" sz="1200" b="0" kern="1200" baseline="0" dirty="0">
                <a:solidFill>
                  <a:schemeClr val="tx1"/>
                </a:solidFill>
                <a:effectLst/>
                <a:latin typeface="+mn-lt"/>
                <a:ea typeface="+mn-ea"/>
                <a:cs typeface="+mn-cs"/>
              </a:rPr>
            </a:br>
            <a:endParaRPr lang="en-US" b="0" dirty="0"/>
          </a:p>
          <a:p>
            <a:r>
              <a:rPr lang="en-US" b="0" dirty="0"/>
              <a:t>*  There is an increasing need to provide access to cleaner</a:t>
            </a:r>
            <a:r>
              <a:rPr lang="en-US" b="0" baseline="0" dirty="0"/>
              <a:t> forms of energy.</a:t>
            </a:r>
          </a:p>
          <a:p>
            <a:pPr marL="171450" indent="-171450">
              <a:buFont typeface="Arial" panose="020B0604020202020204" pitchFamily="34" charset="0"/>
              <a:buChar char="•"/>
            </a:pPr>
            <a:r>
              <a:rPr lang="en-US" b="0" baseline="0" dirty="0"/>
              <a:t>Reliability of supply and affordability are also important factors to consider.</a:t>
            </a:r>
          </a:p>
          <a:p>
            <a:pPr marL="171450" indent="-171450">
              <a:buFont typeface="Arial" panose="020B0604020202020204" pitchFamily="34" charset="0"/>
              <a:buChar char="•"/>
            </a:pPr>
            <a:r>
              <a:rPr lang="en-US" b="0" baseline="0" dirty="0"/>
              <a:t>With increasing demand, countries need to plan effectively to manage their energy resources to generate electricity. Loss of supply is very expensive, and people start using more and more stand-alone diesel generators to compensate.</a:t>
            </a:r>
            <a:endParaRPr lang="en-US" b="0" dirty="0"/>
          </a:p>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28559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noProof="0" dirty="0"/>
              <a:t>A diagram </a:t>
            </a:r>
            <a:r>
              <a:rPr lang="en-US" dirty="0"/>
              <a:t>of </a:t>
            </a:r>
            <a:r>
              <a:rPr lang="en-GB" noProof="0" dirty="0"/>
              <a:t>the food, energy and water nexus</a:t>
            </a:r>
            <a:r>
              <a:rPr lang="en-GB" baseline="0" noProof="0" dirty="0"/>
              <a:t> illustrates multiple interconnections. </a:t>
            </a:r>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9</a:t>
            </a:fld>
            <a:endParaRPr lang="en-GB" dirty="0"/>
          </a:p>
        </p:txBody>
      </p:sp>
    </p:spTree>
    <p:extLst>
      <p:ext uri="{BB962C8B-B14F-4D97-AF65-F5344CB8AC3E}">
        <p14:creationId xmlns:p14="http://schemas.microsoft.com/office/powerpoint/2010/main" val="266394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C66006FE-8858-49B2-8B87-26F14AAD223A}" type="datetime2">
              <a:rPr lang="en-US" smtClean="0"/>
              <a:t>Friday, May 25, 2018</a:t>
            </a:fld>
            <a:endParaRPr lang="en-US" dirty="0"/>
          </a:p>
        </p:txBody>
      </p:sp>
      <p:sp>
        <p:nvSpPr>
          <p:cNvPr id="8" name="Slide Number Placeholder 7"/>
          <p:cNvSpPr>
            <a:spLocks noGrp="1"/>
          </p:cNvSpPr>
          <p:nvPr>
            <p:ph type="sldNum" sz="quarter" idx="11"/>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6547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A5FF9-A3FA-486B-AA91-9BE4E3F357CC}"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5172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04218-2B5F-428E-84D1-C9C13AC707B7}"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94808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06D76B-682B-487A-BA99-0774F422D236}"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384837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A61F4-F062-4F15-B64F-7D5E71A6C625}"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3579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8B95E-52B5-48F7-8746-64C6B6253E14}"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01382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F960B-D4E0-437C-AE18-EBF0BEED3787}"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413006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EFDB0-0151-4355-A9B9-6B7A8EBF93BB}" type="datetime2">
              <a:rPr lang="en-US" smtClean="0"/>
              <a:t>Friday, May 25,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62029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19E3A-37A6-4EE6-80CF-EF4623AE700E}" type="datetime2">
              <a:rPr lang="en-US" smtClean="0"/>
              <a:t>Friday, May 25,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25032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7EEA4-8D97-4B9E-A129-F40B410CBC24}" type="datetime2">
              <a:rPr lang="en-US" smtClean="0"/>
              <a:t>Friday, May 25,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94726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55D845-2A6D-4BAE-995E-19E38C7E9397}"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7274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32B64-D814-4EC6-A01E-4FAE4B98D786}"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183833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46890-C623-465A-AF51-B949A5152A55}" type="datetime2">
              <a:rPr lang="en-US" smtClean="0"/>
              <a:t>Friday, May 25,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284289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FD075-3A04-4B88-B127-12C2D38D07AD}"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69417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65DC0-9E4D-46C7-A857-62A399535A1B}" type="datetime2">
              <a:rPr lang="en-US" smtClean="0"/>
              <a:t>Friday, May 25,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dirty="0"/>
          </a:p>
        </p:txBody>
      </p:sp>
    </p:spTree>
    <p:extLst>
      <p:ext uri="{BB962C8B-B14F-4D97-AF65-F5344CB8AC3E}">
        <p14:creationId xmlns:p14="http://schemas.microsoft.com/office/powerpoint/2010/main" val="14403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BC951-B703-481A-A16A-7A2416AAD975}" type="datetime2">
              <a:rPr lang="en-US" smtClean="0"/>
              <a:t>Friday, May 25, 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159634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A3529-11A6-45A2-A768-E669E40C8C1D}"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154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FB0D3-4269-42F9-8629-3C82FD50EC61}" type="datetime2">
              <a:rPr lang="en-US" smtClean="0"/>
              <a:t>Friday, May 25, 2018</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0567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04AD604-04C9-42D4-B129-AD1507C0928E}" type="datetime2">
              <a:rPr lang="en-US" smtClean="0"/>
              <a:t>Friday, May 25, 2018</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2932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A714B27-C9EC-4EC4-9884-64921AE41624}" type="datetime2">
              <a:rPr lang="en-US" smtClean="0"/>
              <a:t>Friday, May 25, 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21233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1E1DDC-9CD8-4398-8574-D9F499298E09}"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9887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3F4FA-0F20-4FE1-8A7B-75F4FD900A7E}" type="datetime2">
              <a:rPr lang="en-US" smtClean="0"/>
              <a:t>Friday, May 25, 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55981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3882966D-5C0A-4A66-B3A7-A8AC9B913D0E}" type="datetime2">
              <a:rPr lang="en-US" smtClean="0"/>
              <a:t>Friday, May 25, 2018</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9020606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45996452-1103-461E-A222-49C650440277}" type="datetime2">
              <a:rPr lang="en-US" smtClean="0"/>
              <a:t>Friday, May 25, 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8E7A181-8241-4433-B622-E5AD31C56B6D}" type="slidenum">
              <a:rPr lang="en-US" smtClean="0"/>
              <a:pPr/>
              <a:t>‹#›</a:t>
            </a:fld>
            <a:endParaRPr lang="en-US" dirty="0"/>
          </a:p>
        </p:txBody>
      </p:sp>
    </p:spTree>
    <p:extLst>
      <p:ext uri="{BB962C8B-B14F-4D97-AF65-F5344CB8AC3E}">
        <p14:creationId xmlns:p14="http://schemas.microsoft.com/office/powerpoint/2010/main" val="3304099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0.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1.pn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e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3.jpe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chart" Target="../charts/chart1.xml"/><Relationship Id="rId7" Type="http://schemas.openxmlformats.org/officeDocument/2006/relationships/diagramQuickStyle" Target="../diagrams/quickStyle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chart" Target="../charts/chart2.xml"/><Relationship Id="rId9" Type="http://schemas.microsoft.com/office/2007/relationships/diagramDrawing" Target="../diagrams/drawing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chart" Target="../charts/chart3.xml"/><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4.jpeg"/><Relationship Id="rId7" Type="http://schemas.openxmlformats.org/officeDocument/2006/relationships/diagramColors" Target="../diagrams/colors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6"/>
            <a:ext cx="12192000" cy="68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45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061" y="357317"/>
            <a:ext cx="9459310" cy="1325563"/>
          </a:xfrm>
        </p:spPr>
        <p:txBody>
          <a:bodyPr/>
          <a:lstStyle/>
          <a:p>
            <a:r>
              <a:rPr lang="en-GB" dirty="0"/>
              <a:t>Interlinkages: water use for agriculture</a:t>
            </a:r>
          </a:p>
        </p:txBody>
      </p:sp>
      <p:sp>
        <p:nvSpPr>
          <p:cNvPr id="3" name="Content Placeholder 2"/>
          <p:cNvSpPr>
            <a:spLocks noGrp="1"/>
          </p:cNvSpPr>
          <p:nvPr>
            <p:ph idx="1"/>
          </p:nvPr>
        </p:nvSpPr>
        <p:spPr>
          <a:xfrm>
            <a:off x="392951" y="1273146"/>
            <a:ext cx="10741690" cy="3865296"/>
          </a:xfrm>
        </p:spPr>
        <p:txBody>
          <a:bodyPr/>
          <a:lstStyle/>
          <a:p>
            <a:pPr marL="0" indent="0">
              <a:buNone/>
            </a:pPr>
            <a:r>
              <a:rPr lang="en-GB" sz="2800" dirty="0">
                <a:latin typeface="Calibri" pitchFamily="34" charset="0"/>
              </a:rPr>
              <a:t>Production of food accounts for the largest component of the human water footprint.</a:t>
            </a:r>
          </a:p>
          <a:p>
            <a:r>
              <a:rPr lang="en-GB" sz="2400" dirty="0">
                <a:latin typeface="Calibri" pitchFamily="34" charset="0"/>
              </a:rPr>
              <a:t>About 70% of freshwater withdrawals worldwide are for agriculture </a:t>
            </a:r>
          </a:p>
          <a:p>
            <a:r>
              <a:rPr lang="en-GB" sz="2400" dirty="0">
                <a:latin typeface="Calibri" pitchFamily="34" charset="0"/>
              </a:rPr>
              <a:t>Can be as high as 90% in some low-income countries</a:t>
            </a:r>
          </a:p>
          <a:p>
            <a:r>
              <a:rPr lang="en-GB" sz="2400" dirty="0">
                <a:latin typeface="Calibri" pitchFamily="34" charset="0"/>
              </a:rPr>
              <a:t>Lower in most higher income countries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773" y="3627184"/>
            <a:ext cx="5598986" cy="289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078503352"/>
              </p:ext>
            </p:extLst>
          </p:nvPr>
        </p:nvGraphicFramePr>
        <p:xfrm>
          <a:off x="8214360" y="2670381"/>
          <a:ext cx="3977640" cy="3561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Straight Arrow Connector 10"/>
          <p:cNvCxnSpPr/>
          <p:nvPr/>
        </p:nvCxnSpPr>
        <p:spPr>
          <a:xfrm flipH="1" flipV="1">
            <a:off x="11042375" y="3508513"/>
            <a:ext cx="606286" cy="844826"/>
          </a:xfrm>
          <a:prstGeom prst="straightConnector1">
            <a:avLst/>
          </a:prstGeom>
          <a:ln w="76200">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42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2" y="329184"/>
            <a:ext cx="9443545" cy="868680"/>
          </a:xfrm>
        </p:spPr>
        <p:txBody>
          <a:bodyPr/>
          <a:lstStyle/>
          <a:p>
            <a:r>
              <a:rPr lang="en-GB" dirty="0"/>
              <a:t>Interlinkages: water for energy supply</a:t>
            </a:r>
            <a:br>
              <a:rPr lang="en-GB" dirty="0">
                <a:latin typeface="Calibri" pitchFamily="34" charset="0"/>
              </a:rPr>
            </a:br>
            <a:endParaRPr lang="en-GB" dirty="0">
              <a:latin typeface="Calibri" pitchFamily="34" charset="0"/>
            </a:endParaRPr>
          </a:p>
        </p:txBody>
      </p:sp>
      <p:sp>
        <p:nvSpPr>
          <p:cNvPr id="3" name="Content Placeholder 2"/>
          <p:cNvSpPr>
            <a:spLocks noGrp="1"/>
          </p:cNvSpPr>
          <p:nvPr>
            <p:ph idx="1"/>
          </p:nvPr>
        </p:nvSpPr>
        <p:spPr>
          <a:xfrm>
            <a:off x="1436559" y="1091671"/>
            <a:ext cx="5640101" cy="1338228"/>
          </a:xfrm>
        </p:spPr>
        <p:txBody>
          <a:bodyPr/>
          <a:lstStyle/>
          <a:p>
            <a:pPr marL="0" indent="0">
              <a:buNone/>
            </a:pPr>
            <a:r>
              <a:rPr lang="en-GB" sz="2800" dirty="0">
                <a:latin typeface="Calibri" pitchFamily="34" charset="0"/>
              </a:rPr>
              <a:t>Approximately 20% of freshwater withdrawals are for industrial purposes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940" y="1091671"/>
            <a:ext cx="4158009" cy="241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664916959"/>
              </p:ext>
            </p:extLst>
          </p:nvPr>
        </p:nvGraphicFramePr>
        <p:xfrm>
          <a:off x="607660" y="3508513"/>
          <a:ext cx="3477322" cy="2965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2"/>
          <p:cNvSpPr txBox="1">
            <a:spLocks/>
          </p:cNvSpPr>
          <p:nvPr/>
        </p:nvSpPr>
        <p:spPr>
          <a:xfrm>
            <a:off x="4948385" y="3641517"/>
            <a:ext cx="5623223" cy="3047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alibri" pitchFamily="34" charset="0"/>
              </a:rPr>
              <a:t>Cooling thermal processes in the power and manufacturing sectors</a:t>
            </a:r>
          </a:p>
          <a:p>
            <a:r>
              <a:rPr lang="en-GB" dirty="0">
                <a:latin typeface="Calibri" pitchFamily="34" charset="0"/>
              </a:rPr>
              <a:t>Primary fuel extraction</a:t>
            </a:r>
          </a:p>
          <a:p>
            <a:r>
              <a:rPr lang="en-GB" dirty="0">
                <a:latin typeface="Calibri" pitchFamily="34" charset="0"/>
              </a:rPr>
              <a:t>Fuel refining and conversion</a:t>
            </a:r>
          </a:p>
          <a:p>
            <a:r>
              <a:rPr lang="en-GB" dirty="0">
                <a:latin typeface="Calibri" pitchFamily="34" charset="0"/>
              </a:rPr>
              <a:t>Emissions control</a:t>
            </a:r>
          </a:p>
          <a:p>
            <a:r>
              <a:rPr lang="en-GB" dirty="0">
                <a:latin typeface="Calibri" pitchFamily="34" charset="0"/>
              </a:rPr>
              <a:t>Biofuel/biomass production</a:t>
            </a:r>
          </a:p>
        </p:txBody>
      </p:sp>
      <p:cxnSp>
        <p:nvCxnSpPr>
          <p:cNvPr id="8" name="Straight Arrow Connector 7"/>
          <p:cNvCxnSpPr/>
          <p:nvPr/>
        </p:nvCxnSpPr>
        <p:spPr>
          <a:xfrm flipH="1" flipV="1">
            <a:off x="1868557" y="6211956"/>
            <a:ext cx="815009" cy="19878"/>
          </a:xfrm>
          <a:prstGeom prst="straightConnector1">
            <a:avLst/>
          </a:prstGeom>
          <a:ln w="76200">
            <a:solidFill>
              <a:schemeClr val="accent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0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582" y="1122043"/>
            <a:ext cx="54578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5"/>
          <p:cNvSpPr txBox="1">
            <a:spLocks/>
          </p:cNvSpPr>
          <p:nvPr/>
        </p:nvSpPr>
        <p:spPr>
          <a:xfrm>
            <a:off x="116378" y="47168"/>
            <a:ext cx="11770822" cy="846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t>Interlinkages: water for electricity generation</a:t>
            </a:r>
          </a:p>
        </p:txBody>
      </p:sp>
      <p:graphicFrame>
        <p:nvGraphicFramePr>
          <p:cNvPr id="5" name="Diagram 4"/>
          <p:cNvGraphicFramePr/>
          <p:nvPr>
            <p:extLst>
              <p:ext uri="{D42A27DB-BD31-4B8C-83A1-F6EECF244321}">
                <p14:modId xmlns:p14="http://schemas.microsoft.com/office/powerpoint/2010/main" val="715069640"/>
              </p:ext>
            </p:extLst>
          </p:nvPr>
        </p:nvGraphicFramePr>
        <p:xfrm>
          <a:off x="190217" y="2262876"/>
          <a:ext cx="3040000" cy="2706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Arrow Connector 5"/>
          <p:cNvCxnSpPr/>
          <p:nvPr/>
        </p:nvCxnSpPr>
        <p:spPr>
          <a:xfrm flipH="1" flipV="1">
            <a:off x="1242392" y="4721087"/>
            <a:ext cx="815009" cy="19878"/>
          </a:xfrm>
          <a:prstGeom prst="straightConnector1">
            <a:avLst/>
          </a:prstGeom>
          <a:ln w="76200">
            <a:solidFill>
              <a:schemeClr val="accent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021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343" y="1271306"/>
            <a:ext cx="6890580" cy="513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5"/>
          <p:cNvSpPr txBox="1">
            <a:spLocks/>
          </p:cNvSpPr>
          <p:nvPr/>
        </p:nvSpPr>
        <p:spPr>
          <a:xfrm>
            <a:off x="116378" y="47168"/>
            <a:ext cx="11770822"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t>Interlinkages: water for energy</a:t>
            </a:r>
          </a:p>
          <a:p>
            <a:r>
              <a:rPr lang="en-GB" sz="4000" dirty="0"/>
              <a:t>resource extraction, refining and fuel production </a:t>
            </a:r>
          </a:p>
        </p:txBody>
      </p:sp>
      <p:graphicFrame>
        <p:nvGraphicFramePr>
          <p:cNvPr id="4" name="Diagram 3"/>
          <p:cNvGraphicFramePr/>
          <p:nvPr>
            <p:extLst>
              <p:ext uri="{D42A27DB-BD31-4B8C-83A1-F6EECF244321}">
                <p14:modId xmlns:p14="http://schemas.microsoft.com/office/powerpoint/2010/main" val="876943697"/>
              </p:ext>
            </p:extLst>
          </p:nvPr>
        </p:nvGraphicFramePr>
        <p:xfrm>
          <a:off x="190217" y="2262876"/>
          <a:ext cx="3040000" cy="2706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Arrow Connector 4"/>
          <p:cNvCxnSpPr/>
          <p:nvPr/>
        </p:nvCxnSpPr>
        <p:spPr>
          <a:xfrm flipH="1" flipV="1">
            <a:off x="1242392" y="4721087"/>
            <a:ext cx="815009" cy="19878"/>
          </a:xfrm>
          <a:prstGeom prst="straightConnector1">
            <a:avLst/>
          </a:prstGeom>
          <a:ln w="76200">
            <a:solidFill>
              <a:schemeClr val="accent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336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2660" y="1019418"/>
            <a:ext cx="8096169" cy="2508379"/>
          </a:xfrm>
          <a:prstGeom prst="rect">
            <a:avLst/>
          </a:prstGeom>
        </p:spPr>
        <p:txBody>
          <a:bodyPr wrap="square">
            <a:spAutoFit/>
          </a:bodyPr>
          <a:lstStyle/>
          <a:p>
            <a:pPr>
              <a:spcAft>
                <a:spcPts val="600"/>
              </a:spcAft>
            </a:pPr>
            <a:r>
              <a:rPr lang="en-GB" sz="2400" dirty="0"/>
              <a:t>The water supply chain is energy intensive (around 7% of global electricity use)</a:t>
            </a:r>
          </a:p>
          <a:p>
            <a:r>
              <a:rPr lang="en-GB" sz="2400" dirty="0"/>
              <a:t>Supply: </a:t>
            </a:r>
          </a:p>
          <a:p>
            <a:pPr marL="799877" lvl="1" indent="-342900">
              <a:buFont typeface="Arial" panose="020B0604020202020204" pitchFamily="34" charset="0"/>
              <a:buChar char="•"/>
            </a:pPr>
            <a:r>
              <a:rPr lang="en-GB" sz="2000" dirty="0"/>
              <a:t>Surface water: 0-2,400 kWh per million litres for transportation depending on distance and change in elevation </a:t>
            </a:r>
          </a:p>
          <a:p>
            <a:pPr marL="799877" lvl="1" indent="-342900">
              <a:buFont typeface="Arial" panose="020B0604020202020204" pitchFamily="34" charset="0"/>
              <a:buChar char="•"/>
            </a:pPr>
            <a:r>
              <a:rPr lang="en-GB" sz="2000" dirty="0"/>
              <a:t>Groundwater: Varies with depth (e.g., 140 kWh per million litres at 35 metres and 530 kWh per million litres at 120 metres) </a:t>
            </a:r>
          </a:p>
        </p:txBody>
      </p:sp>
      <p:sp>
        <p:nvSpPr>
          <p:cNvPr id="4" name="Title 5"/>
          <p:cNvSpPr txBox="1">
            <a:spLocks/>
          </p:cNvSpPr>
          <p:nvPr/>
        </p:nvSpPr>
        <p:spPr>
          <a:xfrm>
            <a:off x="819808" y="237744"/>
            <a:ext cx="10231820" cy="7589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Interlinkages: energy for water supply</a:t>
            </a:r>
          </a:p>
        </p:txBody>
      </p:sp>
      <p:sp>
        <p:nvSpPr>
          <p:cNvPr id="5" name="TextBox 4"/>
          <p:cNvSpPr txBox="1"/>
          <p:nvPr/>
        </p:nvSpPr>
        <p:spPr>
          <a:xfrm>
            <a:off x="242761" y="3505106"/>
            <a:ext cx="7477041" cy="2954655"/>
          </a:xfrm>
          <a:prstGeom prst="rect">
            <a:avLst/>
          </a:prstGeom>
          <a:noFill/>
        </p:spPr>
        <p:txBody>
          <a:bodyPr wrap="square" rtlCol="0">
            <a:spAutoFit/>
          </a:bodyPr>
          <a:lstStyle/>
          <a:p>
            <a:pPr lvl="0"/>
            <a:r>
              <a:rPr lang="en-GB" sz="2400" dirty="0">
                <a:solidFill>
                  <a:prstClr val="black"/>
                </a:solidFill>
              </a:rPr>
              <a:t>Treatment: </a:t>
            </a:r>
          </a:p>
          <a:p>
            <a:pPr marL="799877" lvl="1" indent="-342900">
              <a:buFont typeface="Arial" panose="020B0604020202020204" pitchFamily="34" charset="0"/>
              <a:buChar char="•"/>
            </a:pPr>
            <a:r>
              <a:rPr lang="en-GB" sz="2000" dirty="0">
                <a:solidFill>
                  <a:prstClr val="black"/>
                </a:solidFill>
              </a:rPr>
              <a:t>26 kWh per million litres for high-quality groundwater </a:t>
            </a:r>
          </a:p>
          <a:p>
            <a:pPr marL="799877" lvl="1" indent="-342900">
              <a:buFont typeface="Arial" panose="020B0604020202020204" pitchFamily="34" charset="0"/>
              <a:buChar char="•"/>
            </a:pPr>
            <a:r>
              <a:rPr lang="en-GB" sz="2000" dirty="0">
                <a:solidFill>
                  <a:prstClr val="black"/>
                </a:solidFill>
              </a:rPr>
              <a:t>300-1400 kWh per million litres for brackish groundwater desalination </a:t>
            </a:r>
          </a:p>
          <a:p>
            <a:pPr marL="799877" lvl="1" indent="-342900">
              <a:buFont typeface="Arial" panose="020B0604020202020204" pitchFamily="34" charset="0"/>
              <a:buChar char="•"/>
            </a:pPr>
            <a:r>
              <a:rPr lang="en-GB" sz="2000" dirty="0">
                <a:solidFill>
                  <a:prstClr val="black"/>
                </a:solidFill>
              </a:rPr>
              <a:t>3,600-4,500 kwh per million litres for seawater desalination </a:t>
            </a:r>
          </a:p>
          <a:p>
            <a:pPr lvl="0"/>
            <a:r>
              <a:rPr lang="en-GB" sz="2400" dirty="0">
                <a:solidFill>
                  <a:prstClr val="black"/>
                </a:solidFill>
              </a:rPr>
              <a:t>Distribution: </a:t>
            </a:r>
          </a:p>
          <a:p>
            <a:pPr marL="799877" lvl="1" indent="-342900">
              <a:buFont typeface="Arial" panose="020B0604020202020204" pitchFamily="34" charset="0"/>
              <a:buChar char="•"/>
            </a:pPr>
            <a:r>
              <a:rPr lang="en-GB" sz="2000" dirty="0">
                <a:solidFill>
                  <a:prstClr val="black"/>
                </a:solidFill>
              </a:rPr>
              <a:t>Average of 290 kWh per million litres, but varies widely depending on distance and change in elevation </a:t>
            </a:r>
          </a:p>
          <a:p>
            <a:endParaRPr lang="en-GB" dirty="0"/>
          </a:p>
        </p:txBody>
      </p:sp>
      <p:pic>
        <p:nvPicPr>
          <p:cNvPr id="6" name="Picture 2" descr="C:\Users\Thomas\AppData\Local\Microsoft\Windows\Temporary Internet Files\Content.IE5\GOEZNFY7\iStock_000013350086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71" y="1560512"/>
            <a:ext cx="3533471" cy="17636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1102754684"/>
              </p:ext>
            </p:extLst>
          </p:nvPr>
        </p:nvGraphicFramePr>
        <p:xfrm>
          <a:off x="7535234" y="3753072"/>
          <a:ext cx="3040000" cy="2706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p:cNvCxnSpPr/>
          <p:nvPr/>
        </p:nvCxnSpPr>
        <p:spPr>
          <a:xfrm>
            <a:off x="8716619" y="5877336"/>
            <a:ext cx="834885" cy="0"/>
          </a:xfrm>
          <a:prstGeom prst="straightConnector1">
            <a:avLst/>
          </a:prstGeom>
          <a:ln w="76200">
            <a:solidFill>
              <a:schemeClr val="accent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81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33" y="139253"/>
            <a:ext cx="11191881" cy="726248"/>
          </a:xfrm>
        </p:spPr>
        <p:txBody>
          <a:bodyPr/>
          <a:lstStyle/>
          <a:p>
            <a:pPr algn="ctr"/>
            <a:r>
              <a:rPr lang="en-GB" dirty="0"/>
              <a:t>Interlinkages: land use for energy</a:t>
            </a:r>
          </a:p>
        </p:txBody>
      </p:sp>
      <p:sp>
        <p:nvSpPr>
          <p:cNvPr id="3" name="Content Placeholder 2"/>
          <p:cNvSpPr>
            <a:spLocks noGrp="1"/>
          </p:cNvSpPr>
          <p:nvPr>
            <p:ph idx="1"/>
          </p:nvPr>
        </p:nvSpPr>
        <p:spPr>
          <a:xfrm>
            <a:off x="360583" y="993913"/>
            <a:ext cx="5239106" cy="4859326"/>
          </a:xfrm>
        </p:spPr>
        <p:txBody>
          <a:bodyPr/>
          <a:lstStyle/>
          <a:p>
            <a:pPr marL="0" indent="0">
              <a:buNone/>
            </a:pPr>
            <a:r>
              <a:rPr lang="en-GB" dirty="0">
                <a:latin typeface="Calibri" pitchFamily="34" charset="0"/>
              </a:rPr>
              <a:t>A growing share of land is dedicated to supplying energy</a:t>
            </a:r>
          </a:p>
          <a:p>
            <a:r>
              <a:rPr lang="en-GB" sz="2400" dirty="0">
                <a:latin typeface="Calibri" pitchFamily="34" charset="0"/>
              </a:rPr>
              <a:t>Bioenergy accounts for a little more than 10% (60 EJ) of the world’s total primary energy supply</a:t>
            </a:r>
          </a:p>
          <a:p>
            <a:r>
              <a:rPr lang="en-GB" sz="2400" dirty="0">
                <a:latin typeface="Calibri" pitchFamily="34" charset="0"/>
              </a:rPr>
              <a:t>On average 11% of coarse grains, 11% of oil seeds and 21% of sugarcane were used for biofuel production from 2008 to 2010</a:t>
            </a:r>
            <a:endParaRPr lang="en-GB" sz="2400" dirty="0"/>
          </a:p>
          <a:p>
            <a:r>
              <a:rPr lang="en-GB" sz="2400" dirty="0"/>
              <a:t>495 TWh of electricity was produced from biomass in 2014 or 2% of world electricity generation</a:t>
            </a:r>
          </a:p>
        </p:txBody>
      </p:sp>
      <p:pic>
        <p:nvPicPr>
          <p:cNvPr id="2050" name="Picture 2" descr="C:\Users\Thomas\Downloads\iStock_000003045299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646" y="1024306"/>
            <a:ext cx="5093294" cy="25421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085147097"/>
              </p:ext>
            </p:extLst>
          </p:nvPr>
        </p:nvGraphicFramePr>
        <p:xfrm>
          <a:off x="6957633" y="3797577"/>
          <a:ext cx="3448637" cy="2835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Arrow Connector 5"/>
          <p:cNvCxnSpPr/>
          <p:nvPr/>
        </p:nvCxnSpPr>
        <p:spPr>
          <a:xfrm flipH="1">
            <a:off x="7563678" y="4502426"/>
            <a:ext cx="327992" cy="685800"/>
          </a:xfrm>
          <a:prstGeom prst="straightConnector1">
            <a:avLst/>
          </a:prstGeom>
          <a:ln w="76200">
            <a:solidFill>
              <a:schemeClr val="accent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958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225" y="79512"/>
            <a:ext cx="6569766" cy="1411356"/>
          </a:xfrm>
        </p:spPr>
        <p:txBody>
          <a:bodyPr/>
          <a:lstStyle/>
          <a:p>
            <a:pPr algn="ctr"/>
            <a:r>
              <a:rPr lang="en-GB" dirty="0"/>
              <a:t>Interlinkages: land use for energy</a:t>
            </a:r>
          </a:p>
        </p:txBody>
      </p:sp>
      <p:graphicFrame>
        <p:nvGraphicFramePr>
          <p:cNvPr id="7" name="Chart 6"/>
          <p:cNvGraphicFramePr>
            <a:graphicFrameLocks noGrp="1"/>
          </p:cNvGraphicFramePr>
          <p:nvPr>
            <p:extLst>
              <p:ext uri="{D42A27DB-BD31-4B8C-83A1-F6EECF244321}">
                <p14:modId xmlns:p14="http://schemas.microsoft.com/office/powerpoint/2010/main" val="1746639310"/>
              </p:ext>
            </p:extLst>
          </p:nvPr>
        </p:nvGraphicFramePr>
        <p:xfrm>
          <a:off x="996062" y="1358301"/>
          <a:ext cx="9697077" cy="53945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382472" y="6081853"/>
            <a:ext cx="8762200" cy="400110"/>
          </a:xfrm>
          <a:prstGeom prst="rect">
            <a:avLst/>
          </a:prstGeom>
          <a:noFill/>
        </p:spPr>
        <p:txBody>
          <a:bodyPr wrap="square" rtlCol="0">
            <a:spAutoFit/>
          </a:bodyPr>
          <a:lstStyle/>
          <a:p>
            <a:r>
              <a:rPr lang="en-GB" sz="1000" dirty="0"/>
              <a:t>Source: V. Fthenakis and H. C. Kim (2008). “Land use and electricity generation: A life-cycle analysis.” Renewable and sustainable energy reviews.</a:t>
            </a:r>
          </a:p>
          <a:p>
            <a:r>
              <a:rPr lang="en-GB" sz="1000" dirty="0"/>
              <a:t>	</a:t>
            </a:r>
          </a:p>
        </p:txBody>
      </p:sp>
      <p:graphicFrame>
        <p:nvGraphicFramePr>
          <p:cNvPr id="6" name="Chart 5"/>
          <p:cNvGraphicFramePr>
            <a:graphicFrameLocks noGrp="1"/>
          </p:cNvGraphicFramePr>
          <p:nvPr>
            <p:extLst/>
          </p:nvPr>
        </p:nvGraphicFramePr>
        <p:xfrm>
          <a:off x="1275050" y="988820"/>
          <a:ext cx="10177131" cy="2000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 10"/>
          <p:cNvGraphicFramePr/>
          <p:nvPr>
            <p:extLst>
              <p:ext uri="{D42A27DB-BD31-4B8C-83A1-F6EECF244321}">
                <p14:modId xmlns:p14="http://schemas.microsoft.com/office/powerpoint/2010/main" val="1705174429"/>
              </p:ext>
            </p:extLst>
          </p:nvPr>
        </p:nvGraphicFramePr>
        <p:xfrm>
          <a:off x="2186850" y="130037"/>
          <a:ext cx="3448637" cy="2835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2" name="Straight Arrow Connector 11"/>
          <p:cNvCxnSpPr/>
          <p:nvPr/>
        </p:nvCxnSpPr>
        <p:spPr>
          <a:xfrm flipH="1">
            <a:off x="2832652" y="795131"/>
            <a:ext cx="327992" cy="685800"/>
          </a:xfrm>
          <a:prstGeom prst="straightConnector1">
            <a:avLst/>
          </a:prstGeom>
          <a:ln w="76200">
            <a:solidFill>
              <a:schemeClr val="accent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819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078" y="187118"/>
            <a:ext cx="8895912" cy="816312"/>
          </a:xfrm>
        </p:spPr>
        <p:txBody>
          <a:bodyPr/>
          <a:lstStyle/>
          <a:p>
            <a:pPr algn="ctr"/>
            <a:r>
              <a:rPr lang="en-GB" dirty="0"/>
              <a:t>Interlinkages: land use for energy       </a:t>
            </a:r>
            <a:r>
              <a:rPr lang="en-GB" sz="3600" dirty="0"/>
              <a:t>Selected </a:t>
            </a:r>
            <a:r>
              <a:rPr lang="en-GB" sz="3600" u="sng" dirty="0"/>
              <a:t>bio</a:t>
            </a:r>
            <a:r>
              <a:rPr lang="en-GB" sz="3600" dirty="0"/>
              <a:t>technologies</a:t>
            </a:r>
          </a:p>
        </p:txBody>
      </p:sp>
      <p:sp>
        <p:nvSpPr>
          <p:cNvPr id="5" name="TextBox 4"/>
          <p:cNvSpPr txBox="1"/>
          <p:nvPr/>
        </p:nvSpPr>
        <p:spPr>
          <a:xfrm>
            <a:off x="3301551" y="6106906"/>
            <a:ext cx="8651100" cy="461665"/>
          </a:xfrm>
          <a:prstGeom prst="rect">
            <a:avLst/>
          </a:prstGeom>
          <a:noFill/>
        </p:spPr>
        <p:txBody>
          <a:bodyPr wrap="square" rtlCol="0">
            <a:spAutoFit/>
          </a:bodyPr>
          <a:lstStyle/>
          <a:p>
            <a:pPr fontAlgn="b"/>
            <a:r>
              <a:rPr lang="en-GB" sz="1400" dirty="0"/>
              <a:t>Source: International Energy Agency (2011). “Technology Roadmap—Biofuels for Transport.”</a:t>
            </a:r>
            <a:endParaRPr lang="en-GB" sz="1400" b="1" dirty="0">
              <a:solidFill>
                <a:srgbClr val="000000"/>
              </a:solidFill>
              <a:latin typeface="Times New Roman"/>
            </a:endParaRPr>
          </a:p>
          <a:p>
            <a:r>
              <a:rPr lang="en-GB" sz="1000" dirty="0"/>
              <a:t>	</a:t>
            </a:r>
          </a:p>
        </p:txBody>
      </p:sp>
      <p:graphicFrame>
        <p:nvGraphicFramePr>
          <p:cNvPr id="8" name="Chart 7"/>
          <p:cNvGraphicFramePr>
            <a:graphicFrameLocks/>
          </p:cNvGraphicFramePr>
          <p:nvPr>
            <p:extLst>
              <p:ext uri="{D42A27DB-BD31-4B8C-83A1-F6EECF244321}">
                <p14:modId xmlns:p14="http://schemas.microsoft.com/office/powerpoint/2010/main" val="1178455827"/>
              </p:ext>
            </p:extLst>
          </p:nvPr>
        </p:nvGraphicFramePr>
        <p:xfrm>
          <a:off x="1253402" y="1129654"/>
          <a:ext cx="9552821" cy="47564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p:cNvGraphicFramePr/>
          <p:nvPr>
            <p:extLst>
              <p:ext uri="{D42A27DB-BD31-4B8C-83A1-F6EECF244321}">
                <p14:modId xmlns:p14="http://schemas.microsoft.com/office/powerpoint/2010/main" val="1475119566"/>
              </p:ext>
            </p:extLst>
          </p:nvPr>
        </p:nvGraphicFramePr>
        <p:xfrm>
          <a:off x="8975035" y="1352551"/>
          <a:ext cx="3087757" cy="2533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4" name="Straight Arrow Connector 13"/>
          <p:cNvCxnSpPr/>
          <p:nvPr/>
        </p:nvCxnSpPr>
        <p:spPr>
          <a:xfrm flipH="1">
            <a:off x="9332844" y="1967948"/>
            <a:ext cx="248478" cy="546652"/>
          </a:xfrm>
          <a:prstGeom prst="straightConnector1">
            <a:avLst/>
          </a:prstGeom>
          <a:ln w="76200">
            <a:solidFill>
              <a:schemeClr val="accent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823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9" y="96770"/>
            <a:ext cx="10515600" cy="897144"/>
          </a:xfrm>
        </p:spPr>
        <p:txBody>
          <a:bodyPr/>
          <a:lstStyle/>
          <a:p>
            <a:pPr algn="ctr"/>
            <a:r>
              <a:rPr lang="en-GB" dirty="0"/>
              <a:t>Interlinkages: energy for agriculture and food</a:t>
            </a:r>
          </a:p>
        </p:txBody>
      </p:sp>
      <p:sp>
        <p:nvSpPr>
          <p:cNvPr id="3" name="Content Placeholder 2"/>
          <p:cNvSpPr>
            <a:spLocks noGrp="1"/>
          </p:cNvSpPr>
          <p:nvPr>
            <p:ph idx="1"/>
          </p:nvPr>
        </p:nvSpPr>
        <p:spPr>
          <a:xfrm>
            <a:off x="337009" y="1316829"/>
            <a:ext cx="6103276" cy="4572000"/>
          </a:xfrm>
        </p:spPr>
        <p:txBody>
          <a:bodyPr/>
          <a:lstStyle/>
          <a:p>
            <a:pPr marL="0" indent="0">
              <a:buNone/>
            </a:pPr>
            <a:r>
              <a:rPr lang="en-GB" sz="2400" dirty="0">
                <a:latin typeface="Calibri" pitchFamily="34" charset="0"/>
              </a:rPr>
              <a:t>Energy is required to power agricultural machinery for field preparation, crop harvesting, drying and processing</a:t>
            </a:r>
          </a:p>
          <a:p>
            <a:r>
              <a:rPr lang="en-GB" sz="2400" dirty="0">
                <a:latin typeface="Calibri" pitchFamily="34" charset="0"/>
              </a:rPr>
              <a:t>Direct energy use accounts for roughly 2.1% of total final energy demand</a:t>
            </a:r>
          </a:p>
          <a:p>
            <a:pPr marL="0" indent="0">
              <a:buNone/>
            </a:pPr>
            <a:r>
              <a:rPr lang="en-GB" sz="2400" dirty="0">
                <a:latin typeface="Calibri" pitchFamily="34" charset="0"/>
              </a:rPr>
              <a:t>Energy is required to produce fertilizers, pesticides and other agricultural inputs</a:t>
            </a:r>
          </a:p>
          <a:p>
            <a:r>
              <a:rPr lang="en-GB" sz="2400" dirty="0">
                <a:latin typeface="Calibri" pitchFamily="34" charset="0"/>
              </a:rPr>
              <a:t>Indirect energy use in agriculture is about 1.2% of total final energy demand</a:t>
            </a:r>
          </a:p>
          <a:p>
            <a:pPr marL="0" indent="0">
              <a:buNone/>
            </a:pPr>
            <a:r>
              <a:rPr lang="en-GB" sz="2400" dirty="0">
                <a:latin typeface="Calibri" pitchFamily="34" charset="0"/>
              </a:rPr>
              <a:t>In addition, energy is needed to process, transport, store, package and market food and food products</a:t>
            </a:r>
          </a:p>
          <a:p>
            <a:pPr marL="0" indent="0">
              <a:buNone/>
            </a:pPr>
            <a:endParaRPr lang="en-GB" sz="2400" dirty="0">
              <a:latin typeface="Calibri" pitchFamily="34" charset="0"/>
            </a:endParaRPr>
          </a:p>
        </p:txBody>
      </p:sp>
      <p:pic>
        <p:nvPicPr>
          <p:cNvPr id="4099" name="Picture 3" descr="C:\Users\Thomas\Downloads\iStock_000011916975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991" y="1316829"/>
            <a:ext cx="4352340" cy="21633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647437121"/>
              </p:ext>
            </p:extLst>
          </p:nvPr>
        </p:nvGraphicFramePr>
        <p:xfrm>
          <a:off x="7593495" y="3797577"/>
          <a:ext cx="3448637" cy="2835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p:cNvCxnSpPr/>
          <p:nvPr/>
        </p:nvCxnSpPr>
        <p:spPr>
          <a:xfrm flipV="1">
            <a:off x="8259417" y="4545495"/>
            <a:ext cx="221974" cy="493644"/>
          </a:xfrm>
          <a:prstGeom prst="straightConnector1">
            <a:avLst/>
          </a:prstGeom>
          <a:ln w="76200">
            <a:solidFill>
              <a:schemeClr val="accent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446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Concluding remarks</a:t>
            </a:r>
          </a:p>
        </p:txBody>
      </p:sp>
      <p:sp>
        <p:nvSpPr>
          <p:cNvPr id="3" name="Content Placeholder 2"/>
          <p:cNvSpPr>
            <a:spLocks noGrp="1"/>
          </p:cNvSpPr>
          <p:nvPr>
            <p:ph idx="1"/>
          </p:nvPr>
        </p:nvSpPr>
        <p:spPr/>
        <p:txBody>
          <a:bodyPr/>
          <a:lstStyle/>
          <a:p>
            <a:r>
              <a:rPr lang="en-GB" dirty="0"/>
              <a:t>There are strong interlinkages among food production, land use, energy and water.</a:t>
            </a:r>
          </a:p>
          <a:p>
            <a:r>
              <a:rPr lang="en-GB" dirty="0"/>
              <a:t>Policy decision-making needs to take these interlinkages into account.</a:t>
            </a:r>
          </a:p>
          <a:p>
            <a:r>
              <a:rPr lang="en-GB" dirty="0"/>
              <a:t>An integrated approach that simultaneously takes them into account  is advisable.</a:t>
            </a:r>
          </a:p>
          <a:p>
            <a:r>
              <a:rPr lang="en-GB" dirty="0"/>
              <a:t>Integrated narratives are useful, but numbers are needed, suggesting the use of quantitative models.</a:t>
            </a:r>
          </a:p>
        </p:txBody>
      </p:sp>
    </p:spTree>
    <p:extLst>
      <p:ext uri="{BB962C8B-B14F-4D97-AF65-F5344CB8AC3E}">
        <p14:creationId xmlns:p14="http://schemas.microsoft.com/office/powerpoint/2010/main" val="406812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450705" y="398599"/>
            <a:ext cx="9298691" cy="71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400" dirty="0"/>
              <a:t>CLEWS Country Module</a:t>
            </a:r>
            <a:endParaRPr lang="en-US" sz="4400" dirty="0"/>
          </a:p>
        </p:txBody>
      </p:sp>
      <p:sp>
        <p:nvSpPr>
          <p:cNvPr id="14" name="Content Placeholder 2"/>
          <p:cNvSpPr txBox="1">
            <a:spLocks/>
          </p:cNvSpPr>
          <p:nvPr/>
        </p:nvSpPr>
        <p:spPr>
          <a:xfrm>
            <a:off x="1482236" y="1856100"/>
            <a:ext cx="9267160" cy="3469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sz="2500" dirty="0"/>
              <a:t>1. The food-energy-water nexus and sustainable development</a:t>
            </a:r>
          </a:p>
          <a:p>
            <a:pPr algn="l">
              <a:lnSpc>
                <a:spcPct val="110000"/>
              </a:lnSpc>
            </a:pPr>
            <a:r>
              <a:rPr lang="en-GB" sz="2500" dirty="0"/>
              <a:t>2. The need for integrated planning: case studies</a:t>
            </a:r>
          </a:p>
          <a:p>
            <a:pPr algn="l">
              <a:lnSpc>
                <a:spcPct val="110000"/>
              </a:lnSpc>
            </a:pPr>
            <a:r>
              <a:rPr lang="en-GB" sz="2500" dirty="0"/>
              <a:t>3. The CLEWS modelling approach</a:t>
            </a:r>
          </a:p>
          <a:p>
            <a:pPr algn="l">
              <a:lnSpc>
                <a:spcPct val="110000"/>
              </a:lnSpc>
            </a:pPr>
            <a:r>
              <a:rPr lang="en-GB" sz="2500" dirty="0"/>
              <a:t>4. CLEWS case studies</a:t>
            </a:r>
          </a:p>
          <a:p>
            <a:pPr algn="l">
              <a:lnSpc>
                <a:spcPct val="110000"/>
              </a:lnSpc>
            </a:pPr>
            <a:r>
              <a:rPr lang="en-GB" sz="2500" dirty="0"/>
              <a:t>5. Hands-on exercises with CLEWS</a:t>
            </a:r>
          </a:p>
        </p:txBody>
      </p:sp>
    </p:spTree>
    <p:extLst>
      <p:ext uri="{BB962C8B-B14F-4D97-AF65-F5344CB8AC3E}">
        <p14:creationId xmlns:p14="http://schemas.microsoft.com/office/powerpoint/2010/main" val="27743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6222" y="2423802"/>
            <a:ext cx="8799460" cy="1446550"/>
          </a:xfrm>
          <a:prstGeom prst="rect">
            <a:avLst/>
          </a:prstGeom>
        </p:spPr>
        <p:txBody>
          <a:bodyPr wrap="square">
            <a:spAutoFit/>
          </a:bodyPr>
          <a:lstStyle/>
          <a:p>
            <a:pPr algn="ctr"/>
            <a:r>
              <a:rPr lang="en-GB" sz="4400" dirty="0">
                <a:latin typeface="+mj-lt"/>
              </a:rPr>
              <a:t>1. The food-energy-water nexus and sustainable development</a:t>
            </a:r>
          </a:p>
        </p:txBody>
      </p:sp>
    </p:spTree>
    <p:extLst>
      <p:ext uri="{BB962C8B-B14F-4D97-AF65-F5344CB8AC3E}">
        <p14:creationId xmlns:p14="http://schemas.microsoft.com/office/powerpoint/2010/main" val="254294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Right Arrow 9"/>
          <p:cNvSpPr/>
          <p:nvPr/>
        </p:nvSpPr>
        <p:spPr>
          <a:xfrm>
            <a:off x="4530753" y="2356548"/>
            <a:ext cx="1440160"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Right Arrow 10"/>
          <p:cNvSpPr/>
          <p:nvPr/>
        </p:nvSpPr>
        <p:spPr>
          <a:xfrm rot="10800000">
            <a:off x="6264195" y="2228333"/>
            <a:ext cx="1440160"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p:cNvPicPr>
            <a:picLocks/>
          </p:cNvPicPr>
          <p:nvPr/>
        </p:nvPicPr>
        <p:blipFill>
          <a:blip r:embed="rId3"/>
          <a:stretch>
            <a:fillRect/>
          </a:stretch>
        </p:blipFill>
        <p:spPr>
          <a:xfrm>
            <a:off x="8077632" y="2768533"/>
            <a:ext cx="1260000" cy="1260000"/>
          </a:xfrm>
          <a:prstGeom prst="rect">
            <a:avLst/>
          </a:prstGeom>
          <a:ln>
            <a:noFill/>
          </a:ln>
          <a:effectLst>
            <a:outerShdw blurRad="292100" dist="139700" dir="2700000" algn="tl" rotWithShape="0">
              <a:srgbClr val="333333">
                <a:alpha val="65000"/>
              </a:srgbClr>
            </a:outerShdw>
          </a:effectLst>
        </p:spPr>
      </p:pic>
      <p:pic>
        <p:nvPicPr>
          <p:cNvPr id="13" name="Picture 12"/>
          <p:cNvPicPr>
            <a:picLocks/>
          </p:cNvPicPr>
          <p:nvPr/>
        </p:nvPicPr>
        <p:blipFill>
          <a:blip r:embed="rId4"/>
          <a:stretch>
            <a:fillRect/>
          </a:stretch>
        </p:blipFill>
        <p:spPr>
          <a:xfrm>
            <a:off x="1464902" y="4938144"/>
            <a:ext cx="1260000" cy="1260000"/>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5"/>
          <a:stretch>
            <a:fillRect/>
          </a:stretch>
        </p:blipFill>
        <p:spPr>
          <a:xfrm>
            <a:off x="3441345" y="1083647"/>
            <a:ext cx="1260000" cy="1260000"/>
          </a:xfrm>
          <a:prstGeom prst="rect">
            <a:avLst/>
          </a:prstGeom>
          <a:ln>
            <a:noFill/>
          </a:ln>
          <a:effectLst>
            <a:outerShdw blurRad="292100" dist="139700" dir="2700000" algn="tl" rotWithShape="0">
              <a:srgbClr val="333333">
                <a:alpha val="65000"/>
              </a:srgbClr>
            </a:outerShdw>
          </a:effectLst>
        </p:spPr>
      </p:pic>
      <p:pic>
        <p:nvPicPr>
          <p:cNvPr id="21" name="Picture 20"/>
          <p:cNvPicPr>
            <a:picLocks/>
          </p:cNvPicPr>
          <p:nvPr/>
        </p:nvPicPr>
        <p:blipFill>
          <a:blip r:embed="rId6"/>
          <a:stretch>
            <a:fillRect/>
          </a:stretch>
        </p:blipFill>
        <p:spPr>
          <a:xfrm>
            <a:off x="5391319" y="4661802"/>
            <a:ext cx="1409357" cy="1340184"/>
          </a:xfrm>
          <a:prstGeom prst="rect">
            <a:avLst/>
          </a:prstGeom>
          <a:ln>
            <a:noFill/>
          </a:ln>
          <a:effectLst>
            <a:outerShdw blurRad="292100" dist="139700" dir="2700000" algn="tl" rotWithShape="0">
              <a:srgbClr val="333333">
                <a:alpha val="65000"/>
              </a:srgbClr>
            </a:outerShdw>
          </a:effectLst>
        </p:spPr>
      </p:pic>
      <p:pic>
        <p:nvPicPr>
          <p:cNvPr id="4098" name="Picture 2" descr="Sustainable cities and communities"/>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350" y="2896748"/>
            <a:ext cx="1260000" cy="12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Responsible consumption and production"/>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9618" y="1358620"/>
            <a:ext cx="1260000" cy="12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5"/>
          <p:cNvPicPr>
            <a:picLocks/>
          </p:cNvPicPr>
          <p:nvPr/>
        </p:nvPicPr>
        <p:blipFill>
          <a:blip r:embed="rId9"/>
          <a:stretch>
            <a:fillRect/>
          </a:stretch>
        </p:blipFill>
        <p:spPr>
          <a:xfrm>
            <a:off x="7447632" y="4308144"/>
            <a:ext cx="1260000" cy="1260000"/>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0"/>
          <a:stretch>
            <a:fillRect/>
          </a:stretch>
        </p:blipFill>
        <p:spPr>
          <a:xfrm>
            <a:off x="7224862" y="1096548"/>
            <a:ext cx="1260000" cy="1260000"/>
          </a:xfrm>
          <a:prstGeom prst="rect">
            <a:avLst/>
          </a:prstGeom>
          <a:ln>
            <a:noFill/>
          </a:ln>
          <a:effectLst>
            <a:outerShdw blurRad="292100" dist="139700" dir="2700000" algn="tl" rotWithShape="0">
              <a:srgbClr val="333333">
                <a:alpha val="65000"/>
              </a:srgbClr>
            </a:outerShdw>
          </a:effectLst>
        </p:spPr>
      </p:pic>
      <p:pic>
        <p:nvPicPr>
          <p:cNvPr id="18" name="Picture 17"/>
          <p:cNvPicPr>
            <a:picLocks/>
          </p:cNvPicPr>
          <p:nvPr/>
        </p:nvPicPr>
        <p:blipFill>
          <a:blip r:embed="rId11"/>
          <a:stretch>
            <a:fillRect/>
          </a:stretch>
        </p:blipFill>
        <p:spPr>
          <a:xfrm>
            <a:off x="2724902" y="2856045"/>
            <a:ext cx="1260000" cy="1260000"/>
          </a:xfrm>
          <a:prstGeom prst="rect">
            <a:avLst/>
          </a:prstGeom>
          <a:ln>
            <a:noFill/>
          </a:ln>
          <a:effectLst>
            <a:outerShdw blurRad="292100" dist="139700" dir="2700000" algn="tl" rotWithShape="0">
              <a:srgbClr val="333333">
                <a:alpha val="65000"/>
              </a:srgbClr>
            </a:outerShdw>
          </a:effectLst>
        </p:spPr>
      </p:pic>
      <p:pic>
        <p:nvPicPr>
          <p:cNvPr id="19" name="Picture 18"/>
          <p:cNvPicPr>
            <a:picLocks/>
          </p:cNvPicPr>
          <p:nvPr/>
        </p:nvPicPr>
        <p:blipFill>
          <a:blip r:embed="rId12"/>
          <a:stretch>
            <a:fillRect/>
          </a:stretch>
        </p:blipFill>
        <p:spPr>
          <a:xfrm>
            <a:off x="9644746" y="4741986"/>
            <a:ext cx="1260000" cy="1260000"/>
          </a:xfrm>
          <a:prstGeom prst="rect">
            <a:avLst/>
          </a:prstGeom>
          <a:ln>
            <a:noFill/>
          </a:ln>
          <a:effectLst>
            <a:outerShdw blurRad="292100" dist="139700" dir="2700000" algn="tl" rotWithShape="0">
              <a:srgbClr val="333333">
                <a:alpha val="65000"/>
              </a:srgbClr>
            </a:outerShdw>
          </a:effectLst>
        </p:spPr>
      </p:pic>
      <p:sp>
        <p:nvSpPr>
          <p:cNvPr id="20" name="Title 5"/>
          <p:cNvSpPr txBox="1">
            <a:spLocks/>
          </p:cNvSpPr>
          <p:nvPr/>
        </p:nvSpPr>
        <p:spPr>
          <a:xfrm>
            <a:off x="-1" y="101577"/>
            <a:ext cx="12191999" cy="64818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Sustainable development: food-energy-water nexus and CLEWS</a:t>
            </a:r>
            <a:endParaRPr lang="en-GB" sz="4400" strike="sngStrike"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95632" y="4308144"/>
            <a:ext cx="1420368" cy="1420368"/>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3227" y="3087678"/>
            <a:ext cx="1420368" cy="1420368"/>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94562" y="1278436"/>
            <a:ext cx="1420368" cy="1420368"/>
          </a:xfrm>
          <a:prstGeom prst="rect">
            <a:avLst/>
          </a:prstGeom>
        </p:spPr>
      </p:pic>
    </p:spTree>
    <p:extLst>
      <p:ext uri="{BB962C8B-B14F-4D97-AF65-F5344CB8AC3E}">
        <p14:creationId xmlns:p14="http://schemas.microsoft.com/office/powerpoint/2010/main" val="10000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 y="0"/>
            <a:ext cx="10126133"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 typeface="Arial" panose="020B0604020202020204" pitchFamily="34" charset="0"/>
              <a:buChar char="•"/>
            </a:pPr>
            <a:r>
              <a:rPr lang="en-US" sz="2800" b="1" u="sng" dirty="0"/>
              <a:t>Undernourishment:</a:t>
            </a:r>
            <a:r>
              <a:rPr lang="en-US" sz="2800" dirty="0"/>
              <a:t> 900 million people </a:t>
            </a:r>
          </a:p>
          <a:p>
            <a:pPr marL="800100" lvl="1" indent="-342900" algn="l">
              <a:spcAft>
                <a:spcPts val="600"/>
              </a:spcAft>
              <a:buFont typeface="Arial" panose="020B0604020202020204" pitchFamily="34" charset="0"/>
              <a:buChar char="•"/>
            </a:pPr>
            <a:r>
              <a:rPr lang="en-US" sz="2800" dirty="0"/>
              <a:t>108 countries with over 5% of people deprived</a:t>
            </a:r>
          </a:p>
          <a:p>
            <a:pPr marL="800100" lvl="1" indent="-342900" algn="l">
              <a:spcAft>
                <a:spcPts val="600"/>
              </a:spcAft>
              <a:buFont typeface="Arial" panose="020B0604020202020204" pitchFamily="34" charset="0"/>
              <a:buChar char="•"/>
            </a:pPr>
            <a:r>
              <a:rPr lang="en-US" sz="2800" dirty="0"/>
              <a:t>28 countries with over 20% of people deprived</a:t>
            </a:r>
          </a:p>
          <a:p>
            <a:pPr marL="342900" indent="-342900" algn="l">
              <a:spcAft>
                <a:spcPts val="600"/>
              </a:spcAft>
              <a:buFont typeface="Arial" panose="020B0604020202020204" pitchFamily="34" charset="0"/>
              <a:buChar char="•"/>
            </a:pPr>
            <a:r>
              <a:rPr lang="en-US" sz="2800" b="1" u="sng" dirty="0"/>
              <a:t>No access to electricity:</a:t>
            </a:r>
            <a:r>
              <a:rPr lang="en-US" sz="2800" dirty="0"/>
              <a:t> 1.1 billion people</a:t>
            </a:r>
          </a:p>
          <a:p>
            <a:pPr marL="800100" lvl="1" indent="-342900" algn="l">
              <a:spcAft>
                <a:spcPts val="600"/>
              </a:spcAft>
              <a:buFont typeface="Arial" panose="020B0604020202020204" pitchFamily="34" charset="0"/>
              <a:buChar char="•"/>
            </a:pPr>
            <a:r>
              <a:rPr lang="en-US" sz="2800" dirty="0"/>
              <a:t>50 countries with over 33% of people deprived</a:t>
            </a:r>
          </a:p>
          <a:p>
            <a:pPr marL="342900" indent="-342900" algn="l">
              <a:spcAft>
                <a:spcPts val="600"/>
              </a:spcAft>
              <a:buFont typeface="Arial" panose="020B0604020202020204" pitchFamily="34" charset="0"/>
              <a:buChar char="•"/>
            </a:pPr>
            <a:r>
              <a:rPr lang="en-US" sz="2800" b="1" u="sng" dirty="0"/>
              <a:t>No modern fuels, cooking or heating</a:t>
            </a:r>
            <a:r>
              <a:rPr lang="en-US" sz="2800" b="1" dirty="0"/>
              <a:t>: </a:t>
            </a:r>
            <a:r>
              <a:rPr lang="en-US" sz="2800" dirty="0"/>
              <a:t>3 billion people </a:t>
            </a:r>
          </a:p>
          <a:p>
            <a:pPr marL="342900" indent="-342900" algn="l">
              <a:spcAft>
                <a:spcPts val="600"/>
              </a:spcAft>
              <a:buFont typeface="Arial" panose="020B0604020202020204" pitchFamily="34" charset="0"/>
              <a:buChar char="•"/>
            </a:pPr>
            <a:r>
              <a:rPr lang="en-US" sz="2800" b="1" u="sng" dirty="0"/>
              <a:t>No </a:t>
            </a:r>
            <a:r>
              <a:rPr lang="en-GB" sz="2800" b="1" u="sng" dirty="0"/>
              <a:t>safe</a:t>
            </a:r>
            <a:r>
              <a:rPr lang="en-US" sz="2800" b="1" u="sng" dirty="0"/>
              <a:t> water</a:t>
            </a:r>
            <a:r>
              <a:rPr lang="en-US" sz="2800" dirty="0"/>
              <a:t>: 900 million people</a:t>
            </a:r>
          </a:p>
          <a:p>
            <a:pPr marL="800100" lvl="1" indent="-342900" algn="l">
              <a:spcAft>
                <a:spcPts val="600"/>
              </a:spcAft>
              <a:buFont typeface="Arial" panose="020B0604020202020204" pitchFamily="34" charset="0"/>
              <a:buChar char="•"/>
            </a:pPr>
            <a:r>
              <a:rPr lang="en-US" sz="2800" dirty="0"/>
              <a:t>36 countries with over 20% of people deprived</a:t>
            </a:r>
          </a:p>
          <a:p>
            <a:pPr marL="342900" indent="-342900" algn="l">
              <a:spcAft>
                <a:spcPts val="600"/>
              </a:spcAft>
              <a:buFont typeface="Arial" panose="020B0604020202020204" pitchFamily="34" charset="0"/>
              <a:buChar char="•"/>
            </a:pPr>
            <a:r>
              <a:rPr lang="en-US" sz="2800" b="1" u="sng" dirty="0"/>
              <a:t>No adequate sanitation</a:t>
            </a:r>
            <a:r>
              <a:rPr lang="en-US" sz="2800" dirty="0"/>
              <a:t>: 2.6 billion people</a:t>
            </a:r>
          </a:p>
          <a:p>
            <a:pPr marL="800100" lvl="1" indent="-342900" algn="l">
              <a:spcAft>
                <a:spcPts val="600"/>
              </a:spcAft>
              <a:buFont typeface="Arial" panose="020B0604020202020204" pitchFamily="34" charset="0"/>
              <a:buChar char="•"/>
            </a:pPr>
            <a:r>
              <a:rPr lang="en-US" sz="2800" dirty="0"/>
              <a:t>66 countries with over 20% of people deprived</a:t>
            </a:r>
          </a:p>
          <a:p>
            <a:pPr marL="342900" indent="-342900" algn="l">
              <a:spcAft>
                <a:spcPts val="600"/>
              </a:spcAft>
              <a:buFont typeface="Arial" panose="020B0604020202020204" pitchFamily="34" charset="0"/>
              <a:buChar char="•"/>
            </a:pPr>
            <a:r>
              <a:rPr lang="en-US" sz="2800" dirty="0"/>
              <a:t>Risk of </a:t>
            </a:r>
            <a:r>
              <a:rPr lang="en-US" sz="2800" b="1" u="sng" dirty="0"/>
              <a:t>climate change</a:t>
            </a:r>
            <a:r>
              <a:rPr lang="en-US" sz="2800" dirty="0"/>
              <a:t>, pollution, health and environment hazards</a:t>
            </a:r>
          </a:p>
          <a:p>
            <a:pPr marL="800100" lvl="1" indent="-342900" algn="l">
              <a:spcAft>
                <a:spcPts val="600"/>
              </a:spcAft>
              <a:buFont typeface="Arial" panose="020B0604020202020204" pitchFamily="34" charset="0"/>
              <a:buChar char="•"/>
            </a:pPr>
            <a:r>
              <a:rPr lang="en-US" sz="2800" dirty="0"/>
              <a:t>Risks higher where development needs are greater</a:t>
            </a:r>
          </a:p>
          <a:p>
            <a:pPr algn="l">
              <a:spcAft>
                <a:spcPts val="600"/>
              </a:spcAft>
            </a:pPr>
            <a:endParaRPr lang="en-US" sz="2800" b="1" u="sng"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900" y="427164"/>
            <a:ext cx="1122247" cy="1061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105" y="5393340"/>
            <a:ext cx="1071660" cy="1194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410030" y="2468821"/>
            <a:ext cx="3666356" cy="1569660"/>
          </a:xfrm>
          <a:prstGeom prst="rect">
            <a:avLst/>
          </a:prstGeom>
        </p:spPr>
        <p:txBody>
          <a:bodyPr wrap="square">
            <a:spAutoFit/>
          </a:bodyPr>
          <a:lstStyle/>
          <a:p>
            <a:r>
              <a:rPr lang="en-GB" sz="4800" b="1" dirty="0"/>
              <a:t>Development challenges</a:t>
            </a:r>
            <a:endParaRPr lang="en-GB" sz="4800" b="1" strike="sngStrike" dirty="0"/>
          </a:p>
        </p:txBody>
      </p:sp>
    </p:spTree>
    <p:extLst>
      <p:ext uri="{BB962C8B-B14F-4D97-AF65-F5344CB8AC3E}">
        <p14:creationId xmlns:p14="http://schemas.microsoft.com/office/powerpoint/2010/main" val="306101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69034393"/>
              </p:ext>
            </p:extLst>
          </p:nvPr>
        </p:nvGraphicFramePr>
        <p:xfrm>
          <a:off x="4834835" y="73954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6"/>
          <p:cNvSpPr txBox="1">
            <a:spLocks/>
          </p:cNvSpPr>
          <p:nvPr/>
        </p:nvSpPr>
        <p:spPr>
          <a:xfrm>
            <a:off x="-58496" y="1122043"/>
            <a:ext cx="7043914" cy="53148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 algn="l">
              <a:lnSpc>
                <a:spcPct val="100000"/>
              </a:lnSpc>
            </a:pPr>
            <a:r>
              <a:rPr lang="en-GB" sz="2800" dirty="0"/>
              <a:t>Development challenges</a:t>
            </a:r>
          </a:p>
          <a:p>
            <a:pPr marL="960120" lvl="1" indent="-457200" algn="l">
              <a:lnSpc>
                <a:spcPct val="100000"/>
              </a:lnSpc>
              <a:buFont typeface="Arial" panose="020B0604020202020204" pitchFamily="34" charset="0"/>
              <a:buChar char="•"/>
            </a:pPr>
            <a:r>
              <a:rPr lang="en-GB" sz="2400" dirty="0"/>
              <a:t>Sustainable agriculture and food supply</a:t>
            </a:r>
          </a:p>
          <a:p>
            <a:pPr marL="960120" lvl="1" indent="-457200" algn="l">
              <a:lnSpc>
                <a:spcPct val="100000"/>
              </a:lnSpc>
              <a:buFont typeface="Arial" panose="020B0604020202020204" pitchFamily="34" charset="0"/>
              <a:buChar char="•"/>
            </a:pPr>
            <a:r>
              <a:rPr lang="en-GB" sz="2400" dirty="0"/>
              <a:t>Efficient use of water/fertilizer</a:t>
            </a:r>
          </a:p>
          <a:p>
            <a:pPr marL="960120" lvl="1" indent="-457200" algn="l">
              <a:lnSpc>
                <a:spcPct val="100000"/>
              </a:lnSpc>
              <a:buFont typeface="Arial" panose="020B0604020202020204" pitchFamily="34" charset="0"/>
              <a:buChar char="•"/>
            </a:pPr>
            <a:r>
              <a:rPr lang="en-GB" sz="2400" dirty="0"/>
              <a:t>Adapting to climate change</a:t>
            </a:r>
          </a:p>
          <a:p>
            <a:pPr marL="960120" lvl="1" indent="-457200" algn="l">
              <a:lnSpc>
                <a:spcPct val="100000"/>
              </a:lnSpc>
              <a:buFont typeface="Arial" panose="020B0604020202020204" pitchFamily="34" charset="0"/>
              <a:buChar char="•"/>
            </a:pPr>
            <a:r>
              <a:rPr lang="en-GB" sz="2400" dirty="0"/>
              <a:t>Urbanization</a:t>
            </a:r>
          </a:p>
          <a:p>
            <a:pPr marL="960120" lvl="1" indent="-457200" algn="l">
              <a:lnSpc>
                <a:spcPct val="100000"/>
              </a:lnSpc>
              <a:buFont typeface="Arial" panose="020B0604020202020204" pitchFamily="34" charset="0"/>
              <a:buChar char="•"/>
            </a:pPr>
            <a:r>
              <a:rPr lang="en-GB" sz="2400" dirty="0"/>
              <a:t>Food versus fuel</a:t>
            </a:r>
          </a:p>
          <a:p>
            <a:pPr marL="45720" algn="l">
              <a:lnSpc>
                <a:spcPct val="100000"/>
              </a:lnSpc>
            </a:pPr>
            <a:r>
              <a:rPr lang="en-GB" sz="2800" dirty="0"/>
              <a:t>Environmental concerns</a:t>
            </a:r>
          </a:p>
          <a:p>
            <a:pPr marL="960120" lvl="1" indent="-457200" algn="l">
              <a:lnSpc>
                <a:spcPct val="100000"/>
              </a:lnSpc>
              <a:buFont typeface="Arial" panose="020B0604020202020204" pitchFamily="34" charset="0"/>
              <a:buChar char="•"/>
            </a:pPr>
            <a:r>
              <a:rPr lang="en-GB" sz="2400" dirty="0"/>
              <a:t>Incursion into natural ecosystems (biodiversity)  </a:t>
            </a:r>
          </a:p>
          <a:p>
            <a:pPr marL="960120" lvl="1" indent="-457200" algn="l">
              <a:lnSpc>
                <a:spcPct val="100000"/>
              </a:lnSpc>
              <a:buFont typeface="Arial" panose="020B0604020202020204" pitchFamily="34" charset="0"/>
              <a:buChar char="•"/>
            </a:pPr>
            <a:r>
              <a:rPr lang="en-GB" sz="2400" dirty="0"/>
              <a:t>Greenhouse gas emissions (</a:t>
            </a:r>
            <a:r>
              <a:rPr lang="en-GB" sz="2400" i="1" dirty="0"/>
              <a:t>e.g</a:t>
            </a:r>
            <a:r>
              <a:rPr lang="en-GB" sz="2400" dirty="0"/>
              <a:t>., deforestation)</a:t>
            </a:r>
          </a:p>
          <a:p>
            <a:pPr marL="960120" lvl="1" indent="-457200" algn="l">
              <a:lnSpc>
                <a:spcPct val="100000"/>
              </a:lnSpc>
              <a:buFont typeface="Arial" panose="020B0604020202020204" pitchFamily="34" charset="0"/>
              <a:buChar char="•"/>
            </a:pPr>
            <a:r>
              <a:rPr lang="en-GB" sz="2400" dirty="0"/>
              <a:t>Land degradation from unsustainable agricultural practices</a:t>
            </a:r>
          </a:p>
          <a:p>
            <a:pPr marL="960120" lvl="1" indent="-457200" algn="l">
              <a:lnSpc>
                <a:spcPct val="100000"/>
              </a:lnSpc>
              <a:buFont typeface="Arial" panose="020B0604020202020204" pitchFamily="34" charset="0"/>
              <a:buChar char="•"/>
            </a:pPr>
            <a:r>
              <a:rPr lang="en-GB" sz="2400" dirty="0"/>
              <a:t>Waste</a:t>
            </a:r>
          </a:p>
        </p:txBody>
      </p:sp>
      <p:sp>
        <p:nvSpPr>
          <p:cNvPr id="5"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Food and land</a:t>
            </a:r>
          </a:p>
        </p:txBody>
      </p:sp>
    </p:spTree>
    <p:extLst>
      <p:ext uri="{BB962C8B-B14F-4D97-AF65-F5344CB8AC3E}">
        <p14:creationId xmlns:p14="http://schemas.microsoft.com/office/powerpoint/2010/main" val="289087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Water</a:t>
            </a:r>
          </a:p>
        </p:txBody>
      </p:sp>
      <p:sp>
        <p:nvSpPr>
          <p:cNvPr id="7" name="Content Placeholder 6"/>
          <p:cNvSpPr txBox="1">
            <a:spLocks/>
          </p:cNvSpPr>
          <p:nvPr/>
        </p:nvSpPr>
        <p:spPr>
          <a:xfrm>
            <a:off x="574396" y="1175721"/>
            <a:ext cx="6391669" cy="55811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 algn="l">
              <a:lnSpc>
                <a:spcPct val="100000"/>
              </a:lnSpc>
            </a:pPr>
            <a:r>
              <a:rPr lang="en-GB" sz="2800" dirty="0"/>
              <a:t>Development challenges</a:t>
            </a:r>
          </a:p>
          <a:p>
            <a:pPr marL="960120" lvl="1" indent="-457200" algn="l">
              <a:lnSpc>
                <a:spcPct val="100000"/>
              </a:lnSpc>
              <a:buFont typeface="Arial" panose="020B0604020202020204" pitchFamily="34" charset="0"/>
              <a:buChar char="•"/>
            </a:pPr>
            <a:r>
              <a:rPr lang="en-GB" sz="2400" dirty="0"/>
              <a:t>Population growth, economic growth, urbanization</a:t>
            </a:r>
          </a:p>
          <a:p>
            <a:pPr marL="960120" lvl="1" indent="-457200" algn="l">
              <a:lnSpc>
                <a:spcPct val="100000"/>
              </a:lnSpc>
              <a:buFont typeface="Arial" panose="020B0604020202020204" pitchFamily="34" charset="0"/>
              <a:buChar char="•"/>
            </a:pPr>
            <a:r>
              <a:rPr lang="en-GB" sz="2400" dirty="0"/>
              <a:t>Provide sufficient water to feed a growing population</a:t>
            </a:r>
          </a:p>
          <a:p>
            <a:pPr marL="960120" lvl="1" indent="-457200" algn="l">
              <a:lnSpc>
                <a:spcPct val="100000"/>
              </a:lnSpc>
              <a:buFont typeface="Arial" panose="020B0604020202020204" pitchFamily="34" charset="0"/>
              <a:buChar char="•"/>
            </a:pPr>
            <a:r>
              <a:rPr lang="en-GB" sz="2400" dirty="0"/>
              <a:t>Provide safe drinking water and sanitation to all</a:t>
            </a:r>
          </a:p>
          <a:p>
            <a:pPr marL="960120" lvl="1" indent="-457200" algn="l">
              <a:lnSpc>
                <a:spcPct val="100000"/>
              </a:lnSpc>
              <a:buFont typeface="Arial" panose="020B0604020202020204" pitchFamily="34" charset="0"/>
              <a:buChar char="•"/>
            </a:pPr>
            <a:r>
              <a:rPr lang="en-GB" sz="2400" dirty="0"/>
              <a:t>More efficient use of water resources</a:t>
            </a:r>
          </a:p>
          <a:p>
            <a:pPr marL="960120" lvl="1" indent="-457200" algn="l">
              <a:lnSpc>
                <a:spcPct val="100000"/>
              </a:lnSpc>
              <a:buFont typeface="Arial" panose="020B0604020202020204" pitchFamily="34" charset="0"/>
              <a:buChar char="•"/>
            </a:pPr>
            <a:r>
              <a:rPr lang="en-GB" sz="2400" dirty="0"/>
              <a:t>Protect groundwater resources</a:t>
            </a:r>
          </a:p>
          <a:p>
            <a:pPr marL="45720" algn="l">
              <a:lnSpc>
                <a:spcPct val="100000"/>
              </a:lnSpc>
            </a:pPr>
            <a:r>
              <a:rPr lang="en-GB" sz="2800" dirty="0"/>
              <a:t>Environmental concerns</a:t>
            </a:r>
          </a:p>
          <a:p>
            <a:pPr marL="960120" lvl="1" indent="-457200" algn="l">
              <a:lnSpc>
                <a:spcPct val="100000"/>
              </a:lnSpc>
              <a:buFont typeface="Arial" panose="020B0604020202020204" pitchFamily="34" charset="0"/>
              <a:buChar char="•"/>
            </a:pPr>
            <a:r>
              <a:rPr lang="en-GB" sz="2400" dirty="0"/>
              <a:t>Climate change (droughts/floods/sea level rise)</a:t>
            </a:r>
          </a:p>
          <a:p>
            <a:pPr marL="960120" lvl="1" indent="-457200" algn="l">
              <a:lnSpc>
                <a:spcPct val="100000"/>
              </a:lnSpc>
              <a:buFont typeface="Arial" panose="020B0604020202020204" pitchFamily="34" charset="0"/>
              <a:buChar char="•"/>
            </a:pPr>
            <a:r>
              <a:rPr lang="en-GB" sz="2400" dirty="0"/>
              <a:t>Pollution, eutrophication</a:t>
            </a:r>
          </a:p>
        </p:txBody>
      </p:sp>
      <p:graphicFrame>
        <p:nvGraphicFramePr>
          <p:cNvPr id="8" name="Diagram 7"/>
          <p:cNvGraphicFramePr/>
          <p:nvPr>
            <p:extLst>
              <p:ext uri="{D42A27DB-BD31-4B8C-83A1-F6EECF244321}">
                <p14:modId xmlns:p14="http://schemas.microsoft.com/office/powerpoint/2010/main" val="336702101"/>
              </p:ext>
            </p:extLst>
          </p:nvPr>
        </p:nvGraphicFramePr>
        <p:xfrm>
          <a:off x="6473952" y="1340844"/>
          <a:ext cx="5303520" cy="4749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950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Energy</a:t>
            </a:r>
          </a:p>
        </p:txBody>
      </p:sp>
      <p:sp>
        <p:nvSpPr>
          <p:cNvPr id="7" name="Content Placeholder 6"/>
          <p:cNvSpPr txBox="1">
            <a:spLocks/>
          </p:cNvSpPr>
          <p:nvPr/>
        </p:nvSpPr>
        <p:spPr>
          <a:xfrm>
            <a:off x="510228" y="1155616"/>
            <a:ext cx="6427983" cy="52362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 algn="l">
              <a:lnSpc>
                <a:spcPct val="100000"/>
              </a:lnSpc>
            </a:pPr>
            <a:r>
              <a:rPr lang="en-US" sz="2800" dirty="0"/>
              <a:t>Development challenges</a:t>
            </a:r>
          </a:p>
          <a:p>
            <a:pPr marL="960120" lvl="1" indent="-457200" algn="l">
              <a:lnSpc>
                <a:spcPct val="100000"/>
              </a:lnSpc>
              <a:buFont typeface="Arial" panose="020B0604020202020204" pitchFamily="34" charset="0"/>
              <a:buChar char="•"/>
            </a:pPr>
            <a:r>
              <a:rPr lang="en-GB" sz="2400" dirty="0"/>
              <a:t>Access to sustainable energy for all</a:t>
            </a:r>
            <a:endParaRPr lang="en-US" sz="2400" dirty="0"/>
          </a:p>
          <a:p>
            <a:pPr marL="960120" lvl="1" indent="-457200" algn="l">
              <a:lnSpc>
                <a:spcPct val="100000"/>
              </a:lnSpc>
              <a:buFont typeface="Arial" panose="020B0604020202020204" pitchFamily="34" charset="0"/>
              <a:buChar char="•"/>
            </a:pPr>
            <a:r>
              <a:rPr lang="en-US" sz="2400" dirty="0"/>
              <a:t>Support industrial development</a:t>
            </a:r>
          </a:p>
          <a:p>
            <a:pPr marL="960120" lvl="1" indent="-457200" algn="l">
              <a:lnSpc>
                <a:spcPct val="100000"/>
              </a:lnSpc>
              <a:buFont typeface="Arial" panose="020B0604020202020204" pitchFamily="34" charset="0"/>
              <a:buChar char="•"/>
            </a:pPr>
            <a:r>
              <a:rPr lang="en-US" sz="2400" dirty="0"/>
              <a:t>Energy for the needs of the 21</a:t>
            </a:r>
            <a:r>
              <a:rPr lang="en-US" sz="2400" baseline="30000" dirty="0"/>
              <a:t>st</a:t>
            </a:r>
            <a:r>
              <a:rPr lang="en-US" sz="2400" dirty="0"/>
              <a:t> century</a:t>
            </a:r>
          </a:p>
          <a:p>
            <a:pPr marL="960120" lvl="1" indent="-457200" algn="l">
              <a:lnSpc>
                <a:spcPct val="100000"/>
              </a:lnSpc>
              <a:buFont typeface="Arial" panose="020B0604020202020204" pitchFamily="34" charset="0"/>
              <a:buChar char="•"/>
            </a:pPr>
            <a:r>
              <a:rPr lang="en-US" sz="2400" dirty="0"/>
              <a:t>Efficient use of land and water</a:t>
            </a:r>
          </a:p>
          <a:p>
            <a:pPr marL="45720" algn="l">
              <a:lnSpc>
                <a:spcPct val="100000"/>
              </a:lnSpc>
            </a:pPr>
            <a:r>
              <a:rPr lang="en-US" sz="2800" dirty="0"/>
              <a:t>Environmental concerns</a:t>
            </a:r>
          </a:p>
          <a:p>
            <a:pPr marL="845820" lvl="2" indent="-342900" algn="l">
              <a:lnSpc>
                <a:spcPct val="100000"/>
              </a:lnSpc>
              <a:buFont typeface="Arial" panose="020B0604020202020204" pitchFamily="34" charset="0"/>
              <a:buChar char="•"/>
            </a:pPr>
            <a:r>
              <a:rPr lang="en-US" sz="2400" dirty="0"/>
              <a:t>Greenhouse gas emissions</a:t>
            </a:r>
          </a:p>
          <a:p>
            <a:pPr marL="845820" lvl="2" indent="-342900" algn="l">
              <a:lnSpc>
                <a:spcPct val="100000"/>
              </a:lnSpc>
              <a:buFont typeface="Arial" panose="020B0604020202020204" pitchFamily="34" charset="0"/>
              <a:buChar char="•"/>
            </a:pPr>
            <a:r>
              <a:rPr lang="en-US" sz="2400" dirty="0"/>
              <a:t>Mining (</a:t>
            </a:r>
            <a:r>
              <a:rPr lang="en-GB" sz="2400" dirty="0"/>
              <a:t>mountain</a:t>
            </a:r>
            <a:r>
              <a:rPr lang="en-US" sz="2400" dirty="0"/>
              <a:t> top removal, other)</a:t>
            </a:r>
          </a:p>
          <a:p>
            <a:pPr marL="845820" lvl="2" indent="-342900" algn="l">
              <a:lnSpc>
                <a:spcPct val="100000"/>
              </a:lnSpc>
              <a:buFont typeface="Arial" panose="020B0604020202020204" pitchFamily="34" charset="0"/>
              <a:buChar char="•"/>
            </a:pPr>
            <a:r>
              <a:rPr lang="en-US" sz="2400" dirty="0"/>
              <a:t>Environmental emissions (NOx, SOx, lead, particulates)</a:t>
            </a:r>
          </a:p>
          <a:p>
            <a:pPr marL="845820" lvl="2" indent="-342900" algn="l">
              <a:lnSpc>
                <a:spcPct val="100000"/>
              </a:lnSpc>
              <a:buFont typeface="Arial" panose="020B0604020202020204" pitchFamily="34" charset="0"/>
              <a:buChar char="•"/>
            </a:pPr>
            <a:r>
              <a:rPr lang="en-US" sz="2400" dirty="0"/>
              <a:t>Indoor air pollution</a:t>
            </a:r>
          </a:p>
          <a:p>
            <a:pPr marL="845820" lvl="2" indent="-342900" algn="l">
              <a:lnSpc>
                <a:spcPct val="100000"/>
              </a:lnSpc>
              <a:buFont typeface="Arial" panose="020B0604020202020204" pitchFamily="34" charset="0"/>
              <a:buChar char="•"/>
            </a:pPr>
            <a:r>
              <a:rPr lang="en-US" sz="2400" dirty="0"/>
              <a:t>Solid and liquid wastes, radioactive waste</a:t>
            </a:r>
          </a:p>
          <a:p>
            <a:pPr marL="45720" algn="l">
              <a:lnSpc>
                <a:spcPct val="100000"/>
              </a:lnSpc>
            </a:pPr>
            <a:endParaRPr lang="en-US" sz="2800" dirty="0"/>
          </a:p>
        </p:txBody>
      </p:sp>
      <p:graphicFrame>
        <p:nvGraphicFramePr>
          <p:cNvPr id="8" name="Diagram 7"/>
          <p:cNvGraphicFramePr/>
          <p:nvPr>
            <p:extLst>
              <p:ext uri="{D42A27DB-BD31-4B8C-83A1-F6EECF244321}">
                <p14:modId xmlns:p14="http://schemas.microsoft.com/office/powerpoint/2010/main" val="1239154866"/>
              </p:ext>
            </p:extLst>
          </p:nvPr>
        </p:nvGraphicFramePr>
        <p:xfrm>
          <a:off x="6473952" y="1340844"/>
          <a:ext cx="5303520" cy="4749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31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809" y="1204901"/>
            <a:ext cx="5742024" cy="1387624"/>
          </a:xfrm>
          <a:prstGeom prst="rect">
            <a:avLst/>
          </a:prstGeom>
          <a:noFill/>
        </p:spPr>
        <p:txBody>
          <a:bodyPr wrap="square" rtlCol="0">
            <a:spAutoFit/>
          </a:bodyPr>
          <a:lstStyle/>
          <a:p>
            <a:pPr marL="457200" indent="-457200">
              <a:lnSpc>
                <a:spcPts val="3000"/>
              </a:lnSpc>
              <a:spcAft>
                <a:spcPts val="900"/>
              </a:spcAft>
              <a:buFont typeface="Arial" panose="020B0604020202020204" pitchFamily="34" charset="0"/>
              <a:buChar char="•"/>
            </a:pPr>
            <a:r>
              <a:rPr lang="en-GB" sz="3600" dirty="0"/>
              <a:t>Highly interlinked systems </a:t>
            </a:r>
          </a:p>
          <a:p>
            <a:pPr marL="457200" indent="-457200">
              <a:lnSpc>
                <a:spcPts val="3000"/>
              </a:lnSpc>
              <a:spcAft>
                <a:spcPts val="900"/>
              </a:spcAft>
              <a:buFont typeface="Arial" panose="020B0604020202020204" pitchFamily="34" charset="0"/>
              <a:buChar char="•"/>
            </a:pPr>
            <a:r>
              <a:rPr lang="en-GB" sz="3600" dirty="0"/>
              <a:t>Often referred to as the </a:t>
            </a:r>
            <a:r>
              <a:rPr lang="en-GB" sz="3600" b="1" dirty="0"/>
              <a:t>nexus</a:t>
            </a:r>
          </a:p>
        </p:txBody>
      </p:sp>
      <p:sp>
        <p:nvSpPr>
          <p:cNvPr id="7" name="Title 5"/>
          <p:cNvSpPr txBox="1">
            <a:spLocks/>
          </p:cNvSpPr>
          <p:nvPr/>
        </p:nvSpPr>
        <p:spPr>
          <a:xfrm>
            <a:off x="-104530" y="54751"/>
            <a:ext cx="6246023" cy="11189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t>Sustainable development: food-energy-water nexus</a:t>
            </a:r>
            <a:endParaRPr lang="en-GB" sz="3600" b="1" strike="sngStrike" dirty="0"/>
          </a:p>
        </p:txBody>
      </p:sp>
      <p:graphicFrame>
        <p:nvGraphicFramePr>
          <p:cNvPr id="13" name="Diagram 12"/>
          <p:cNvGraphicFramePr/>
          <p:nvPr>
            <p:extLst>
              <p:ext uri="{D42A27DB-BD31-4B8C-83A1-F6EECF244321}">
                <p14:modId xmlns:p14="http://schemas.microsoft.com/office/powerpoint/2010/main" val="651970469"/>
              </p:ext>
            </p:extLst>
          </p:nvPr>
        </p:nvGraphicFramePr>
        <p:xfrm>
          <a:off x="577843" y="3048068"/>
          <a:ext cx="3977640" cy="3561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1743" y="89755"/>
            <a:ext cx="4897131" cy="676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9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allAtOnce"/>
    </p:bldLst>
  </p:timing>
</p:sld>
</file>

<file path=ppt/theme/theme1.xml><?xml version="1.0" encoding="utf-8"?>
<a:theme xmlns:a="http://schemas.openxmlformats.org/drawingml/2006/main" name="dESA">
  <a:themeElements>
    <a:clrScheme name="Custom 2">
      <a:dk1>
        <a:sysClr val="windowText" lastClr="000000"/>
      </a:dk1>
      <a:lt1>
        <a:sysClr val="window" lastClr="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lumMod val="95000"/>
              <a:lumOff val="5000"/>
            </a:schemeClr>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20357</TotalTime>
  <Words>2341</Words>
  <Application>Microsoft Macintosh PowerPoint</Application>
  <PresentationFormat>Widescreen</PresentationFormat>
  <Paragraphs>265</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dESA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Interlinkages: water use for agriculture</vt:lpstr>
      <vt:lpstr>Interlinkages: water for energy supply </vt:lpstr>
      <vt:lpstr>PowerPoint Presentation</vt:lpstr>
      <vt:lpstr>PowerPoint Presentation</vt:lpstr>
      <vt:lpstr>PowerPoint Presentation</vt:lpstr>
      <vt:lpstr>Interlinkages: land use for energy</vt:lpstr>
      <vt:lpstr>Interlinkages: land use for energy</vt:lpstr>
      <vt:lpstr>Interlinkages: land use for energy       Selected biotechnologies</vt:lpstr>
      <vt:lpstr>Interlinkages: energy for agriculture and food</vt:lpstr>
      <vt:lpstr>Concluding remarks</vt:lpstr>
    </vt:vector>
  </TitlesOfParts>
  <Company>Hewlett-Packard Company</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mentis</dc:creator>
  <cp:lastModifiedBy>Tasneem Mirza</cp:lastModifiedBy>
  <cp:revision>983</cp:revision>
  <cp:lastPrinted>2017-01-24T09:12:55Z</cp:lastPrinted>
  <dcterms:created xsi:type="dcterms:W3CDTF">2014-10-01T08:48:32Z</dcterms:created>
  <dcterms:modified xsi:type="dcterms:W3CDTF">2018-05-25T16:56:29Z</dcterms:modified>
</cp:coreProperties>
</file>